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Josefin Sans Bold" charset="1" panose="00000800000000000000"/>
      <p:regular r:id="rId22"/>
    </p:embeddedFont>
    <p:embeddedFont>
      <p:font typeface="Josefin Sans" charset="1" panose="000005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6.png" Type="http://schemas.openxmlformats.org/officeDocument/2006/relationships/image"/><Relationship Id="rId11" Target="../media/image57.svg" Type="http://schemas.openxmlformats.org/officeDocument/2006/relationships/image"/><Relationship Id="rId12" Target="../media/image58.png" Type="http://schemas.openxmlformats.org/officeDocument/2006/relationships/image"/><Relationship Id="rId13" Target="../media/image59.svg" Type="http://schemas.openxmlformats.org/officeDocument/2006/relationships/image"/><Relationship Id="rId14" Target="../media/image60.png" Type="http://schemas.openxmlformats.org/officeDocument/2006/relationships/image"/><Relationship Id="rId15" Target="../media/image61.svg" Type="http://schemas.openxmlformats.org/officeDocument/2006/relationships/image"/><Relationship Id="rId16" Target="../media/image62.png" Type="http://schemas.openxmlformats.org/officeDocument/2006/relationships/image"/><Relationship Id="rId17" Target="../media/image63.svg" Type="http://schemas.openxmlformats.org/officeDocument/2006/relationships/image"/><Relationship Id="rId18" Target="../media/image64.png" Type="http://schemas.openxmlformats.org/officeDocument/2006/relationships/image"/><Relationship Id="rId19" Target="../media/image65.svg" Type="http://schemas.openxmlformats.org/officeDocument/2006/relationships/image"/><Relationship Id="rId2" Target="../media/image48.png" Type="http://schemas.openxmlformats.org/officeDocument/2006/relationships/image"/><Relationship Id="rId20" Target="../media/image66.png" Type="http://schemas.openxmlformats.org/officeDocument/2006/relationships/image"/><Relationship Id="rId21" Target="../media/image67.svg" Type="http://schemas.openxmlformats.org/officeDocument/2006/relationships/image"/><Relationship Id="rId22" Target="../media/image68.png" Type="http://schemas.openxmlformats.org/officeDocument/2006/relationships/image"/><Relationship Id="rId23" Target="../media/image69.svg" Type="http://schemas.openxmlformats.org/officeDocument/2006/relationships/image"/><Relationship Id="rId24" Target="../media/image70.png" Type="http://schemas.openxmlformats.org/officeDocument/2006/relationships/image"/><Relationship Id="rId25" Target="../media/image71.svg" Type="http://schemas.openxmlformats.org/officeDocument/2006/relationships/image"/><Relationship Id="rId26" Target="../media/image72.png" Type="http://schemas.openxmlformats.org/officeDocument/2006/relationships/image"/><Relationship Id="rId27" Target="../media/image73.svg" Type="http://schemas.openxmlformats.org/officeDocument/2006/relationships/image"/><Relationship Id="rId28" Target="../media/image74.png" Type="http://schemas.openxmlformats.org/officeDocument/2006/relationships/image"/><Relationship Id="rId29" Target="../media/image75.svg" Type="http://schemas.openxmlformats.org/officeDocument/2006/relationships/image"/><Relationship Id="rId3" Target="../media/image49.svg" Type="http://schemas.openxmlformats.org/officeDocument/2006/relationships/image"/><Relationship Id="rId30" Target="../media/image76.png" Type="http://schemas.openxmlformats.org/officeDocument/2006/relationships/image"/><Relationship Id="rId31" Target="../media/image77.svg" Type="http://schemas.openxmlformats.org/officeDocument/2006/relationships/image"/><Relationship Id="rId32" Target="../media/image78.png" Type="http://schemas.openxmlformats.org/officeDocument/2006/relationships/image"/><Relationship Id="rId33" Target="../media/image79.svg" Type="http://schemas.openxmlformats.org/officeDocument/2006/relationships/image"/><Relationship Id="rId34" Target="../media/image80.png" Type="http://schemas.openxmlformats.org/officeDocument/2006/relationships/image"/><Relationship Id="rId35" Target="../media/image81.svg" Type="http://schemas.openxmlformats.org/officeDocument/2006/relationships/image"/><Relationship Id="rId36" Target="../media/image82.png" Type="http://schemas.openxmlformats.org/officeDocument/2006/relationships/image"/><Relationship Id="rId37" Target="../media/image83.svg" Type="http://schemas.openxmlformats.org/officeDocument/2006/relationships/image"/><Relationship Id="rId38" Target="../media/image84.png" Type="http://schemas.openxmlformats.org/officeDocument/2006/relationships/image"/><Relationship Id="rId39" Target="../media/image85.svg" Type="http://schemas.openxmlformats.org/officeDocument/2006/relationships/image"/><Relationship Id="rId4" Target="../media/image50.png" Type="http://schemas.openxmlformats.org/officeDocument/2006/relationships/image"/><Relationship Id="rId40" Target="../media/image86.png" Type="http://schemas.openxmlformats.org/officeDocument/2006/relationships/image"/><Relationship Id="rId41" Target="../media/image87.svg" Type="http://schemas.openxmlformats.org/officeDocument/2006/relationships/image"/><Relationship Id="rId42" Target="../media/image88.png" Type="http://schemas.openxmlformats.org/officeDocument/2006/relationships/image"/><Relationship Id="rId43" Target="../media/image89.svg" Type="http://schemas.openxmlformats.org/officeDocument/2006/relationships/image"/><Relationship Id="rId44" Target="../media/image90.png" Type="http://schemas.openxmlformats.org/officeDocument/2006/relationships/image"/><Relationship Id="rId45" Target="../media/image91.svg" Type="http://schemas.openxmlformats.org/officeDocument/2006/relationships/image"/><Relationship Id="rId46" Target="../media/image92.png" Type="http://schemas.openxmlformats.org/officeDocument/2006/relationships/image"/><Relationship Id="rId47" Target="../media/image93.svg" Type="http://schemas.openxmlformats.org/officeDocument/2006/relationships/image"/><Relationship Id="rId48" Target="../media/image94.png" Type="http://schemas.openxmlformats.org/officeDocument/2006/relationships/image"/><Relationship Id="rId49" Target="../media/image95.svg" Type="http://schemas.openxmlformats.org/officeDocument/2006/relationships/image"/><Relationship Id="rId5" Target="../media/image51.svg" Type="http://schemas.openxmlformats.org/officeDocument/2006/relationships/image"/><Relationship Id="rId50" Target="../media/image96.png" Type="http://schemas.openxmlformats.org/officeDocument/2006/relationships/image"/><Relationship Id="rId51" Target="../media/image97.svg" Type="http://schemas.openxmlformats.org/officeDocument/2006/relationships/image"/><Relationship Id="rId52" Target="../media/image98.png" Type="http://schemas.openxmlformats.org/officeDocument/2006/relationships/image"/><Relationship Id="rId53" Target="../media/image99.svg" Type="http://schemas.openxmlformats.org/officeDocument/2006/relationships/image"/><Relationship Id="rId54" Target="../media/image100.png" Type="http://schemas.openxmlformats.org/officeDocument/2006/relationships/image"/><Relationship Id="rId55" Target="../media/image101.svg" Type="http://schemas.openxmlformats.org/officeDocument/2006/relationships/image"/><Relationship Id="rId56" Target="../media/image102.png" Type="http://schemas.openxmlformats.org/officeDocument/2006/relationships/image"/><Relationship Id="rId57" Target="../media/image103.svg" Type="http://schemas.openxmlformats.org/officeDocument/2006/relationships/image"/><Relationship Id="rId58" Target="../media/image104.png" Type="http://schemas.openxmlformats.org/officeDocument/2006/relationships/image"/><Relationship Id="rId59" Target="../media/image105.svg" Type="http://schemas.openxmlformats.org/officeDocument/2006/relationships/image"/><Relationship Id="rId6" Target="../media/image52.png" Type="http://schemas.openxmlformats.org/officeDocument/2006/relationships/image"/><Relationship Id="rId60" Target="../media/image106.png" Type="http://schemas.openxmlformats.org/officeDocument/2006/relationships/image"/><Relationship Id="rId61" Target="../media/image107.svg" Type="http://schemas.openxmlformats.org/officeDocument/2006/relationships/image"/><Relationship Id="rId7" Target="../media/image53.svg" Type="http://schemas.openxmlformats.org/officeDocument/2006/relationships/image"/><Relationship Id="rId8" Target="../media/image54.png" Type="http://schemas.openxmlformats.org/officeDocument/2006/relationships/image"/><Relationship Id="rId9" Target="../media/image5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grpSp>
        <p:nvGrpSpPr>
          <p:cNvPr name="Group 2" id="2"/>
          <p:cNvGrpSpPr/>
          <p:nvPr/>
        </p:nvGrpSpPr>
        <p:grpSpPr>
          <a:xfrm rot="0">
            <a:off x="8902445" y="1945016"/>
            <a:ext cx="8217084" cy="6396968"/>
            <a:chOff x="0" y="0"/>
            <a:chExt cx="10956112" cy="8529290"/>
          </a:xfrm>
        </p:grpSpPr>
        <p:sp>
          <p:nvSpPr>
            <p:cNvPr name="TextBox 3" id="3"/>
            <p:cNvSpPr txBox="true"/>
            <p:nvPr/>
          </p:nvSpPr>
          <p:spPr>
            <a:xfrm rot="0">
              <a:off x="0" y="1689374"/>
              <a:ext cx="10956112" cy="4306866"/>
            </a:xfrm>
            <a:prstGeom prst="rect">
              <a:avLst/>
            </a:prstGeom>
          </p:spPr>
          <p:txBody>
            <a:bodyPr anchor="t" rtlCol="false" tIns="0" lIns="0" bIns="0" rIns="0">
              <a:spAutoFit/>
            </a:bodyPr>
            <a:lstStyle/>
            <a:p>
              <a:pPr algn="l">
                <a:lnSpc>
                  <a:spcPts val="8372"/>
                </a:lnSpc>
              </a:pPr>
              <a:r>
                <a:rPr lang="en-US" sz="7475">
                  <a:solidFill>
                    <a:srgbClr val="F7B4A7"/>
                  </a:solidFill>
                  <a:latin typeface="Josefin Sans Bold"/>
                </a:rPr>
                <a:t>Công nghệ đang</a:t>
              </a:r>
            </a:p>
            <a:p>
              <a:pPr algn="l">
                <a:lnSpc>
                  <a:spcPts val="8372"/>
                </a:lnSpc>
              </a:pPr>
              <a:r>
                <a:rPr lang="en-US" sz="7475">
                  <a:solidFill>
                    <a:srgbClr val="F7B4A7"/>
                  </a:solidFill>
                  <a:latin typeface="Josefin Sans Bold"/>
                </a:rPr>
                <a:t>thay đổi giáo dục</a:t>
              </a:r>
            </a:p>
            <a:p>
              <a:pPr algn="l">
                <a:lnSpc>
                  <a:spcPts val="8372"/>
                </a:lnSpc>
              </a:pPr>
              <a:r>
                <a:rPr lang="en-US" sz="7475">
                  <a:solidFill>
                    <a:srgbClr val="F7B4A7"/>
                  </a:solidFill>
                  <a:latin typeface="Josefin Sans Bold"/>
                </a:rPr>
                <a:t>như thế nào</a:t>
              </a:r>
            </a:p>
          </p:txBody>
        </p:sp>
        <p:sp>
          <p:nvSpPr>
            <p:cNvPr name="TextBox 4" id="4"/>
            <p:cNvSpPr txBox="true"/>
            <p:nvPr/>
          </p:nvSpPr>
          <p:spPr>
            <a:xfrm rot="0">
              <a:off x="0" y="-71755"/>
              <a:ext cx="10956112" cy="554355"/>
            </a:xfrm>
            <a:prstGeom prst="rect">
              <a:avLst/>
            </a:prstGeom>
          </p:spPr>
          <p:txBody>
            <a:bodyPr anchor="t" rtlCol="false" tIns="0" lIns="0" bIns="0" rIns="0">
              <a:spAutoFit/>
            </a:bodyPr>
            <a:lstStyle/>
            <a:p>
              <a:pPr algn="l">
                <a:lnSpc>
                  <a:spcPts val="3359"/>
                </a:lnSpc>
              </a:pPr>
              <a:r>
                <a:rPr lang="en-US" sz="2400" spc="446">
                  <a:solidFill>
                    <a:srgbClr val="94DDDE"/>
                  </a:solidFill>
                  <a:latin typeface="Josefin Sans"/>
                </a:rPr>
                <a:t>CẨM NANG THÔNG TIN NGẮN GỌN</a:t>
              </a:r>
            </a:p>
          </p:txBody>
        </p:sp>
        <p:sp>
          <p:nvSpPr>
            <p:cNvPr name="TextBox 5" id="5"/>
            <p:cNvSpPr txBox="true"/>
            <p:nvPr/>
          </p:nvSpPr>
          <p:spPr>
            <a:xfrm rot="0">
              <a:off x="0" y="6962110"/>
              <a:ext cx="10956112" cy="1573107"/>
            </a:xfrm>
            <a:prstGeom prst="rect">
              <a:avLst/>
            </a:prstGeom>
          </p:spPr>
          <p:txBody>
            <a:bodyPr anchor="t" rtlCol="false" tIns="0" lIns="0" bIns="0" rIns="0">
              <a:spAutoFit/>
            </a:bodyPr>
            <a:lstStyle/>
            <a:p>
              <a:pPr algn="l">
                <a:lnSpc>
                  <a:spcPts val="4760"/>
                </a:lnSpc>
              </a:pPr>
              <a:r>
                <a:rPr lang="en-US" sz="3400">
                  <a:solidFill>
                    <a:srgbClr val="94DDDE"/>
                  </a:solidFill>
                  <a:latin typeface="Josefin Sans"/>
                </a:rPr>
                <a:t>Cùng điểm qua tầm quan trọng </a:t>
              </a:r>
            </a:p>
            <a:p>
              <a:pPr algn="l">
                <a:lnSpc>
                  <a:spcPts val="4760"/>
                </a:lnSpc>
              </a:pPr>
              <a:r>
                <a:rPr lang="en-US" sz="3400">
                  <a:solidFill>
                    <a:srgbClr val="94DDDE"/>
                  </a:solidFill>
                  <a:latin typeface="Josefin Sans"/>
                </a:rPr>
                <a:t>của công nghệ trong việc dạy và học</a:t>
              </a:r>
            </a:p>
          </p:txBody>
        </p:sp>
      </p:grpSp>
      <p:sp>
        <p:nvSpPr>
          <p:cNvPr name="Freeform 6" id="6"/>
          <p:cNvSpPr/>
          <p:nvPr/>
        </p:nvSpPr>
        <p:spPr>
          <a:xfrm flipH="false" flipV="false" rot="0">
            <a:off x="1182834" y="-1921745"/>
            <a:ext cx="6755642" cy="4114800"/>
          </a:xfrm>
          <a:custGeom>
            <a:avLst/>
            <a:gdLst/>
            <a:ahLst/>
            <a:cxnLst/>
            <a:rect r="r" b="b" t="t" l="l"/>
            <a:pathLst>
              <a:path h="4114800" w="6755642">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6303834" y="1790711"/>
            <a:ext cx="1194327" cy="2586142"/>
          </a:xfrm>
          <a:custGeom>
            <a:avLst/>
            <a:gdLst/>
            <a:ahLst/>
            <a:cxnLst/>
            <a:rect r="r" b="b" t="t" l="l"/>
            <a:pathLst>
              <a:path h="2586142" w="1194327">
                <a:moveTo>
                  <a:pt x="0" y="0"/>
                </a:moveTo>
                <a:lnTo>
                  <a:pt x="1194327" y="0"/>
                </a:lnTo>
                <a:lnTo>
                  <a:pt x="1194327" y="2586142"/>
                </a:lnTo>
                <a:lnTo>
                  <a:pt x="0" y="25861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0">
            <a:off x="2095190" y="2021154"/>
            <a:ext cx="5357753" cy="5591583"/>
          </a:xfrm>
          <a:custGeom>
            <a:avLst/>
            <a:gdLst/>
            <a:ahLst/>
            <a:cxnLst/>
            <a:rect r="r" b="b" t="t" l="l"/>
            <a:pathLst>
              <a:path h="5591583" w="5357753">
                <a:moveTo>
                  <a:pt x="5357753" y="0"/>
                </a:moveTo>
                <a:lnTo>
                  <a:pt x="0" y="0"/>
                </a:lnTo>
                <a:lnTo>
                  <a:pt x="0" y="5591582"/>
                </a:lnTo>
                <a:lnTo>
                  <a:pt x="5357753" y="5591582"/>
                </a:lnTo>
                <a:lnTo>
                  <a:pt x="5357753"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947148" y="1264426"/>
            <a:ext cx="3144039" cy="2440918"/>
          </a:xfrm>
          <a:custGeom>
            <a:avLst/>
            <a:gdLst/>
            <a:ahLst/>
            <a:cxnLst/>
            <a:rect r="r" b="b" t="t" l="l"/>
            <a:pathLst>
              <a:path h="2440918" w="3144039">
                <a:moveTo>
                  <a:pt x="0" y="0"/>
                </a:moveTo>
                <a:lnTo>
                  <a:pt x="3144040" y="0"/>
                </a:lnTo>
                <a:lnTo>
                  <a:pt x="3144040" y="2440918"/>
                </a:lnTo>
                <a:lnTo>
                  <a:pt x="0" y="24409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624872" y="5005800"/>
            <a:ext cx="1894295" cy="4252500"/>
          </a:xfrm>
          <a:custGeom>
            <a:avLst/>
            <a:gdLst/>
            <a:ahLst/>
            <a:cxnLst/>
            <a:rect r="r" b="b" t="t" l="l"/>
            <a:pathLst>
              <a:path h="4252500" w="1894295">
                <a:moveTo>
                  <a:pt x="0" y="0"/>
                </a:moveTo>
                <a:lnTo>
                  <a:pt x="1894295" y="0"/>
                </a:lnTo>
                <a:lnTo>
                  <a:pt x="1894295" y="4252500"/>
                </a:lnTo>
                <a:lnTo>
                  <a:pt x="0" y="42525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4011803" y="7612736"/>
            <a:ext cx="3486358" cy="4114800"/>
          </a:xfrm>
          <a:custGeom>
            <a:avLst/>
            <a:gdLst/>
            <a:ahLst/>
            <a:cxnLst/>
            <a:rect r="r" b="b" t="t" l="l"/>
            <a:pathLst>
              <a:path h="4114800" w="3486358">
                <a:moveTo>
                  <a:pt x="0" y="0"/>
                </a:moveTo>
                <a:lnTo>
                  <a:pt x="3486358" y="0"/>
                </a:lnTo>
                <a:lnTo>
                  <a:pt x="348635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p:cSld>
    <p:bg>
      <p:bgPr>
        <a:solidFill>
          <a:srgbClr val="2B4B82"/>
        </a:solidFill>
      </p:bgPr>
    </p:bg>
    <p:spTree>
      <p:nvGrpSpPr>
        <p:cNvPr id="1" name=""/>
        <p:cNvGrpSpPr/>
        <p:nvPr/>
      </p:nvGrpSpPr>
      <p:grpSpPr>
        <a:xfrm>
          <a:off x="0" y="0"/>
          <a:ext cx="0" cy="0"/>
          <a:chOff x="0" y="0"/>
          <a:chExt cx="0" cy="0"/>
        </a:xfrm>
      </p:grpSpPr>
      <p:grpSp>
        <p:nvGrpSpPr>
          <p:cNvPr name="Group 2" id="2"/>
          <p:cNvGrpSpPr/>
          <p:nvPr/>
        </p:nvGrpSpPr>
        <p:grpSpPr>
          <a:xfrm rot="0">
            <a:off x="1187452" y="1394747"/>
            <a:ext cx="7079577" cy="3748753"/>
            <a:chOff x="0" y="0"/>
            <a:chExt cx="9439436" cy="4998337"/>
          </a:xfrm>
        </p:grpSpPr>
        <p:sp>
          <p:nvSpPr>
            <p:cNvPr name="TextBox 3" id="3"/>
            <p:cNvSpPr txBox="true"/>
            <p:nvPr/>
          </p:nvSpPr>
          <p:spPr>
            <a:xfrm rot="0">
              <a:off x="0" y="-19050"/>
              <a:ext cx="9439436" cy="2620010"/>
            </a:xfrm>
            <a:prstGeom prst="rect">
              <a:avLst/>
            </a:prstGeom>
          </p:spPr>
          <p:txBody>
            <a:bodyPr anchor="t" rtlCol="false" tIns="0" lIns="0" bIns="0" rIns="0">
              <a:spAutoFit/>
            </a:bodyPr>
            <a:lstStyle/>
            <a:p>
              <a:pPr algn="l">
                <a:lnSpc>
                  <a:spcPts val="7680"/>
                </a:lnSpc>
              </a:pPr>
              <a:r>
                <a:rPr lang="en-US" sz="6400">
                  <a:solidFill>
                    <a:srgbClr val="94DDDE"/>
                  </a:solidFill>
                  <a:latin typeface="Josefin Sans Bold"/>
                </a:rPr>
                <a:t>Lợi ích đối với Học sinh</a:t>
              </a:r>
            </a:p>
          </p:txBody>
        </p:sp>
        <p:sp>
          <p:nvSpPr>
            <p:cNvPr name="TextBox 4" id="4"/>
            <p:cNvSpPr txBox="true"/>
            <p:nvPr/>
          </p:nvSpPr>
          <p:spPr>
            <a:xfrm rot="0">
              <a:off x="0" y="2911600"/>
              <a:ext cx="7324815" cy="2118487"/>
            </a:xfrm>
            <a:prstGeom prst="rect">
              <a:avLst/>
            </a:prstGeom>
          </p:spPr>
          <p:txBody>
            <a:bodyPr anchor="t" rtlCol="false" tIns="0" lIns="0" bIns="0" rIns="0">
              <a:spAutoFit/>
            </a:bodyPr>
            <a:lstStyle/>
            <a:p>
              <a:pPr algn="l">
                <a:lnSpc>
                  <a:spcPts val="4262"/>
                </a:lnSpc>
              </a:pPr>
              <a:r>
                <a:rPr lang="en-US" sz="2899" spc="579">
                  <a:solidFill>
                    <a:srgbClr val="94DDDE"/>
                  </a:solidFill>
                  <a:latin typeface="Josefin Sans"/>
                </a:rPr>
                <a:t>CÔNG NGHỆ GIÚP HỌC SINH HỌC TẬP NHƯ THẾ NÀO</a:t>
              </a:r>
            </a:p>
          </p:txBody>
        </p:sp>
      </p:grpSp>
      <p:grpSp>
        <p:nvGrpSpPr>
          <p:cNvPr name="Group 5" id="5"/>
          <p:cNvGrpSpPr/>
          <p:nvPr/>
        </p:nvGrpSpPr>
        <p:grpSpPr>
          <a:xfrm rot="0">
            <a:off x="9144000" y="1388397"/>
            <a:ext cx="7714897" cy="1982372"/>
            <a:chOff x="0" y="0"/>
            <a:chExt cx="10286529" cy="2643163"/>
          </a:xfrm>
        </p:grpSpPr>
        <p:sp>
          <p:nvSpPr>
            <p:cNvPr name="TextBox 6" id="6"/>
            <p:cNvSpPr txBox="true"/>
            <p:nvPr/>
          </p:nvSpPr>
          <p:spPr>
            <a:xfrm rot="0">
              <a:off x="0" y="-57150"/>
              <a:ext cx="10286529" cy="1289897"/>
            </a:xfrm>
            <a:prstGeom prst="rect">
              <a:avLst/>
            </a:prstGeom>
          </p:spPr>
          <p:txBody>
            <a:bodyPr anchor="t" rtlCol="false" tIns="0" lIns="0" bIns="0" rIns="0">
              <a:spAutoFit/>
            </a:bodyPr>
            <a:lstStyle/>
            <a:p>
              <a:pPr algn="l">
                <a:lnSpc>
                  <a:spcPts val="3919"/>
                </a:lnSpc>
              </a:pPr>
              <a:r>
                <a:rPr lang="en-US" sz="2800">
                  <a:solidFill>
                    <a:srgbClr val="94DDDE"/>
                  </a:solidFill>
                  <a:latin typeface="Josefin Sans Bold"/>
                </a:rPr>
                <a:t>Cho phép tạo ra trải nghiệm học tập</a:t>
              </a:r>
            </a:p>
            <a:p>
              <a:pPr algn="l">
                <a:lnSpc>
                  <a:spcPts val="3919"/>
                </a:lnSpc>
              </a:pPr>
              <a:r>
                <a:rPr lang="en-US" sz="2800">
                  <a:solidFill>
                    <a:srgbClr val="94DDDE"/>
                  </a:solidFill>
                  <a:latin typeface="Josefin Sans Bold"/>
                </a:rPr>
                <a:t>cá nhân hóa hơn</a:t>
              </a:r>
            </a:p>
          </p:txBody>
        </p:sp>
        <p:sp>
          <p:nvSpPr>
            <p:cNvPr name="TextBox 7" id="7"/>
            <p:cNvSpPr txBox="true"/>
            <p:nvPr/>
          </p:nvSpPr>
          <p:spPr>
            <a:xfrm rot="0">
              <a:off x="0" y="1540168"/>
              <a:ext cx="10286529" cy="1123315"/>
            </a:xfrm>
            <a:prstGeom prst="rect">
              <a:avLst/>
            </a:prstGeom>
          </p:spPr>
          <p:txBody>
            <a:bodyPr anchor="t" rtlCol="false" tIns="0" lIns="0" bIns="0" rIns="0">
              <a:spAutoFit/>
            </a:bodyPr>
            <a:lstStyle/>
            <a:p>
              <a:pPr algn="l">
                <a:lnSpc>
                  <a:spcPts val="3359"/>
                </a:lnSpc>
              </a:pPr>
              <a:r>
                <a:rPr lang="en-US" sz="2400">
                  <a:solidFill>
                    <a:srgbClr val="FEFEFE"/>
                  </a:solidFill>
                  <a:latin typeface="Josefin Sans"/>
                </a:rPr>
                <a:t>Học sinh được tự do lựa chọn công cụ và phương pháp giúp các em học tập hiệu quả nhất.</a:t>
              </a:r>
            </a:p>
          </p:txBody>
        </p:sp>
      </p:grpSp>
      <p:grpSp>
        <p:nvGrpSpPr>
          <p:cNvPr name="Group 8" id="8"/>
          <p:cNvGrpSpPr/>
          <p:nvPr/>
        </p:nvGrpSpPr>
        <p:grpSpPr>
          <a:xfrm rot="0">
            <a:off x="9144000" y="4323628"/>
            <a:ext cx="7714897" cy="1906172"/>
            <a:chOff x="0" y="0"/>
            <a:chExt cx="10286529" cy="2541563"/>
          </a:xfrm>
        </p:grpSpPr>
        <p:sp>
          <p:nvSpPr>
            <p:cNvPr name="TextBox 9" id="9"/>
            <p:cNvSpPr txBox="true"/>
            <p:nvPr/>
          </p:nvSpPr>
          <p:spPr>
            <a:xfrm rot="0">
              <a:off x="0" y="-57150"/>
              <a:ext cx="10286529" cy="626110"/>
            </a:xfrm>
            <a:prstGeom prst="rect">
              <a:avLst/>
            </a:prstGeom>
          </p:spPr>
          <p:txBody>
            <a:bodyPr anchor="t" rtlCol="false" tIns="0" lIns="0" bIns="0" rIns="0">
              <a:spAutoFit/>
            </a:bodyPr>
            <a:lstStyle/>
            <a:p>
              <a:pPr algn="l">
                <a:lnSpc>
                  <a:spcPts val="3919"/>
                </a:lnSpc>
              </a:pPr>
              <a:r>
                <a:rPr lang="en-US" sz="2800">
                  <a:solidFill>
                    <a:srgbClr val="94DDDE"/>
                  </a:solidFill>
                  <a:latin typeface="Josefin Sans Bold"/>
                </a:rPr>
                <a:t>Cải thiện kỹ năng giao tiếp của học sinh</a:t>
              </a:r>
            </a:p>
          </p:txBody>
        </p:sp>
        <p:sp>
          <p:nvSpPr>
            <p:cNvPr name="TextBox 10" id="10"/>
            <p:cNvSpPr txBox="true"/>
            <p:nvPr/>
          </p:nvSpPr>
          <p:spPr>
            <a:xfrm rot="0">
              <a:off x="0" y="879768"/>
              <a:ext cx="10286529" cy="1692275"/>
            </a:xfrm>
            <a:prstGeom prst="rect">
              <a:avLst/>
            </a:prstGeom>
          </p:spPr>
          <p:txBody>
            <a:bodyPr anchor="t" rtlCol="false" tIns="0" lIns="0" bIns="0" rIns="0">
              <a:spAutoFit/>
            </a:bodyPr>
            <a:lstStyle/>
            <a:p>
              <a:pPr algn="l">
                <a:lnSpc>
                  <a:spcPts val="3359"/>
                </a:lnSpc>
              </a:pPr>
              <a:r>
                <a:rPr lang="en-US" sz="2400">
                  <a:solidFill>
                    <a:srgbClr val="FEFEFE"/>
                  </a:solidFill>
                  <a:latin typeface="Josefin Sans"/>
                </a:rPr>
                <a:t>Học sinh được truy cập vào nhiều kênh khác nhau, nơi các em có thể giao tiếp và cộng tác với bạn học và giáo viên.</a:t>
              </a:r>
            </a:p>
          </p:txBody>
        </p:sp>
      </p:grpSp>
      <p:grpSp>
        <p:nvGrpSpPr>
          <p:cNvPr name="Group 11" id="11"/>
          <p:cNvGrpSpPr/>
          <p:nvPr/>
        </p:nvGrpSpPr>
        <p:grpSpPr>
          <a:xfrm rot="0">
            <a:off x="9144000" y="7305697"/>
            <a:ext cx="7714897" cy="1487072"/>
            <a:chOff x="0" y="0"/>
            <a:chExt cx="10286529" cy="1982763"/>
          </a:xfrm>
        </p:grpSpPr>
        <p:sp>
          <p:nvSpPr>
            <p:cNvPr name="TextBox 12" id="12"/>
            <p:cNvSpPr txBox="true"/>
            <p:nvPr/>
          </p:nvSpPr>
          <p:spPr>
            <a:xfrm rot="0">
              <a:off x="0" y="-57150"/>
              <a:ext cx="10286529" cy="626110"/>
            </a:xfrm>
            <a:prstGeom prst="rect">
              <a:avLst/>
            </a:prstGeom>
          </p:spPr>
          <p:txBody>
            <a:bodyPr anchor="t" rtlCol="false" tIns="0" lIns="0" bIns="0" rIns="0">
              <a:spAutoFit/>
            </a:bodyPr>
            <a:lstStyle/>
            <a:p>
              <a:pPr algn="l">
                <a:lnSpc>
                  <a:spcPts val="3919"/>
                </a:lnSpc>
              </a:pPr>
              <a:r>
                <a:rPr lang="en-US" sz="2800">
                  <a:solidFill>
                    <a:srgbClr val="94DDDE"/>
                  </a:solidFill>
                  <a:latin typeface="Josefin Sans Bold"/>
                </a:rPr>
                <a:t>Giúp học sinh chuẩn bị cho tương lai</a:t>
              </a:r>
            </a:p>
          </p:txBody>
        </p:sp>
        <p:sp>
          <p:nvSpPr>
            <p:cNvPr name="TextBox 13" id="13"/>
            <p:cNvSpPr txBox="true"/>
            <p:nvPr/>
          </p:nvSpPr>
          <p:spPr>
            <a:xfrm rot="0">
              <a:off x="0" y="879768"/>
              <a:ext cx="10286529" cy="1123315"/>
            </a:xfrm>
            <a:prstGeom prst="rect">
              <a:avLst/>
            </a:prstGeom>
          </p:spPr>
          <p:txBody>
            <a:bodyPr anchor="t" rtlCol="false" tIns="0" lIns="0" bIns="0" rIns="0">
              <a:spAutoFit/>
            </a:bodyPr>
            <a:lstStyle/>
            <a:p>
              <a:pPr algn="l">
                <a:lnSpc>
                  <a:spcPts val="3359"/>
                </a:lnSpc>
              </a:pPr>
              <a:r>
                <a:rPr lang="en-US" sz="2400">
                  <a:solidFill>
                    <a:srgbClr val="FEFEFE"/>
                  </a:solidFill>
                  <a:latin typeface="Josefin Sans"/>
                </a:rPr>
                <a:t>Học sinh được trang bị để đón nhận một tương lai</a:t>
              </a:r>
            </a:p>
            <a:p>
              <a:pPr algn="l">
                <a:lnSpc>
                  <a:spcPts val="3359"/>
                </a:lnSpc>
              </a:pPr>
              <a:r>
                <a:rPr lang="en-US" sz="2400">
                  <a:solidFill>
                    <a:srgbClr val="FEFEFE"/>
                  </a:solidFill>
                  <a:latin typeface="Josefin Sans"/>
                </a:rPr>
                <a:t>công nghệ cao và sẽ có thể dễ dàng thích nghi.</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8184311" cy="10287000"/>
          </a:xfrm>
          <a:custGeom>
            <a:avLst/>
            <a:gdLst/>
            <a:ahLst/>
            <a:cxnLst/>
            <a:rect r="r" b="b" t="t" l="l"/>
            <a:pathLst>
              <a:path h="10287000" w="8184311">
                <a:moveTo>
                  <a:pt x="0" y="0"/>
                </a:moveTo>
                <a:lnTo>
                  <a:pt x="8184311" y="0"/>
                </a:lnTo>
                <a:lnTo>
                  <a:pt x="8184311" y="10287000"/>
                </a:lnTo>
                <a:lnTo>
                  <a:pt x="0" y="10287000"/>
                </a:lnTo>
                <a:lnTo>
                  <a:pt x="0" y="0"/>
                </a:lnTo>
                <a:close/>
              </a:path>
            </a:pathLst>
          </a:custGeom>
          <a:blipFill>
            <a:blip r:embed="rId2"/>
            <a:stretch>
              <a:fillRect l="0" t="-9669" r="0" b="-9669"/>
            </a:stretch>
          </a:blipFill>
        </p:spPr>
      </p:sp>
      <p:grpSp>
        <p:nvGrpSpPr>
          <p:cNvPr name="Group 3" id="3"/>
          <p:cNvGrpSpPr/>
          <p:nvPr/>
        </p:nvGrpSpPr>
        <p:grpSpPr>
          <a:xfrm rot="0">
            <a:off x="9460529" y="1978286"/>
            <a:ext cx="7312205" cy="5959805"/>
            <a:chOff x="0" y="0"/>
            <a:chExt cx="9749607" cy="7946406"/>
          </a:xfrm>
        </p:grpSpPr>
        <p:sp>
          <p:nvSpPr>
            <p:cNvPr name="TextBox 4" id="4"/>
            <p:cNvSpPr txBox="true"/>
            <p:nvPr/>
          </p:nvSpPr>
          <p:spPr>
            <a:xfrm rot="0">
              <a:off x="0" y="427355"/>
              <a:ext cx="9749607" cy="1726565"/>
            </a:xfrm>
            <a:prstGeom prst="rect">
              <a:avLst/>
            </a:prstGeom>
          </p:spPr>
          <p:txBody>
            <a:bodyPr anchor="t" rtlCol="false" tIns="0" lIns="0" bIns="0" rIns="0">
              <a:spAutoFit/>
            </a:bodyPr>
            <a:lstStyle/>
            <a:p>
              <a:pPr algn="l">
                <a:lnSpc>
                  <a:spcPts val="5070"/>
                </a:lnSpc>
              </a:pPr>
              <a:r>
                <a:rPr lang="en-US" sz="4225">
                  <a:solidFill>
                    <a:srgbClr val="2B4B82"/>
                  </a:solidFill>
                  <a:latin typeface="Josefin Sans Bold"/>
                </a:rPr>
                <a:t>Học từ xa như phương pháp</a:t>
              </a:r>
            </a:p>
            <a:p>
              <a:pPr algn="l">
                <a:lnSpc>
                  <a:spcPts val="5070"/>
                </a:lnSpc>
              </a:pPr>
              <a:r>
                <a:rPr lang="en-US" sz="4225">
                  <a:solidFill>
                    <a:srgbClr val="2B4B82"/>
                  </a:solidFill>
                  <a:latin typeface="Josefin Sans Bold"/>
                </a:rPr>
                <a:t>bình thường mới</a:t>
              </a:r>
            </a:p>
          </p:txBody>
        </p:sp>
        <p:sp>
          <p:nvSpPr>
            <p:cNvPr name="TextBox 5" id="5"/>
            <p:cNvSpPr txBox="true"/>
            <p:nvPr/>
          </p:nvSpPr>
          <p:spPr>
            <a:xfrm rot="0">
              <a:off x="0" y="3218256"/>
              <a:ext cx="9749607" cy="1157817"/>
            </a:xfrm>
            <a:prstGeom prst="rect">
              <a:avLst/>
            </a:prstGeom>
          </p:spPr>
          <p:txBody>
            <a:bodyPr anchor="t" rtlCol="false" tIns="0" lIns="0" bIns="0" rIns="0">
              <a:spAutoFit/>
            </a:bodyPr>
            <a:lstStyle/>
            <a:p>
              <a:pPr algn="l">
                <a:lnSpc>
                  <a:spcPts val="3499"/>
                </a:lnSpc>
              </a:pPr>
              <a:r>
                <a:rPr lang="en-US" sz="2499" spc="499">
                  <a:solidFill>
                    <a:srgbClr val="2B4B82"/>
                  </a:solidFill>
                  <a:latin typeface="Josefin Sans"/>
                </a:rPr>
                <a:t>HIỆN TẠI THÌ QUAN TRỌNG, NHƯNG SAU NÀY THÌ SAO?</a:t>
              </a:r>
            </a:p>
          </p:txBody>
        </p:sp>
        <p:sp>
          <p:nvSpPr>
            <p:cNvPr name="TextBox 6" id="6"/>
            <p:cNvSpPr txBox="true"/>
            <p:nvPr/>
          </p:nvSpPr>
          <p:spPr>
            <a:xfrm rot="0">
              <a:off x="0" y="5386086"/>
              <a:ext cx="9749607" cy="2369820"/>
            </a:xfrm>
            <a:prstGeom prst="rect">
              <a:avLst/>
            </a:prstGeom>
          </p:spPr>
          <p:txBody>
            <a:bodyPr anchor="t" rtlCol="false" tIns="0" lIns="0" bIns="0" rIns="0">
              <a:spAutoFit/>
            </a:bodyPr>
            <a:lstStyle/>
            <a:p>
              <a:pPr algn="l">
                <a:lnSpc>
                  <a:spcPts val="2835"/>
                </a:lnSpc>
              </a:pPr>
              <a:r>
                <a:rPr lang="en-US" sz="2025">
                  <a:solidFill>
                    <a:srgbClr val="2B4B82"/>
                  </a:solidFill>
                  <a:latin typeface="Josefin Sans"/>
                </a:rPr>
                <a:t>Công nghệ học tập từ xa hiện đã và đang đóng vai trò</a:t>
              </a:r>
            </a:p>
            <a:p>
              <a:pPr algn="l">
                <a:lnSpc>
                  <a:spcPts val="2835"/>
                </a:lnSpc>
              </a:pPr>
              <a:r>
                <a:rPr lang="en-US" sz="2025">
                  <a:solidFill>
                    <a:srgbClr val="2B4B82"/>
                  </a:solidFill>
                  <a:latin typeface="Josefin Sans"/>
                </a:rPr>
                <a:t>quan trọng đối với ngành giáo dục, và trong tương lai vẫn sẽ là nhân tố trọng yếu khi các trường học xác định đâu là cách tốt nhất để họ tiến lên. Trường học có thể áp dụng hoặc</a:t>
              </a:r>
            </a:p>
            <a:p>
              <a:pPr algn="l">
                <a:lnSpc>
                  <a:spcPts val="2835"/>
                </a:lnSpc>
              </a:pPr>
              <a:r>
                <a:rPr lang="en-US" sz="2025">
                  <a:solidFill>
                    <a:srgbClr val="2B4B82"/>
                  </a:solidFill>
                  <a:latin typeface="Josefin Sans"/>
                </a:rPr>
                <a:t>cung cấp kết hợp giữa chương trình học từ xa và trực tiếp.</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TextBox 2" id="2"/>
          <p:cNvSpPr txBox="true"/>
          <p:nvPr/>
        </p:nvSpPr>
        <p:spPr>
          <a:xfrm rot="0">
            <a:off x="8242167" y="3292798"/>
            <a:ext cx="9319119" cy="4471702"/>
          </a:xfrm>
          <a:prstGeom prst="rect">
            <a:avLst/>
          </a:prstGeom>
        </p:spPr>
        <p:txBody>
          <a:bodyPr anchor="t" rtlCol="false" tIns="0" lIns="0" bIns="0" rIns="0">
            <a:spAutoFit/>
          </a:bodyPr>
          <a:lstStyle/>
          <a:p>
            <a:pPr algn="l">
              <a:lnSpc>
                <a:spcPts val="6976"/>
              </a:lnSpc>
            </a:pPr>
            <a:r>
              <a:rPr lang="en-US" sz="6400">
                <a:solidFill>
                  <a:srgbClr val="94DDDE"/>
                </a:solidFill>
                <a:latin typeface="Josefin Sans Bold"/>
              </a:rPr>
              <a:t>Công nghệ là công cụ hữu hiệu khiến giáo dục</a:t>
            </a:r>
          </a:p>
          <a:p>
            <a:pPr algn="l">
              <a:lnSpc>
                <a:spcPts val="6976"/>
              </a:lnSpc>
            </a:pPr>
            <a:r>
              <a:rPr lang="en-US" sz="6400">
                <a:solidFill>
                  <a:srgbClr val="94DDDE"/>
                </a:solidFill>
                <a:latin typeface="Josefin Sans Bold"/>
              </a:rPr>
              <a:t>trở nên có ý nghĩa và hấp dẫn hơn với cả giáo viên và học sinh.</a:t>
            </a:r>
          </a:p>
        </p:txBody>
      </p:sp>
      <p:sp>
        <p:nvSpPr>
          <p:cNvPr name="Freeform 3" id="3"/>
          <p:cNvSpPr/>
          <p:nvPr/>
        </p:nvSpPr>
        <p:spPr>
          <a:xfrm flipH="false" flipV="false" rot="0">
            <a:off x="4610774" y="1441513"/>
            <a:ext cx="2645731" cy="1625922"/>
          </a:xfrm>
          <a:custGeom>
            <a:avLst/>
            <a:gdLst/>
            <a:ahLst/>
            <a:cxnLst/>
            <a:rect r="r" b="b" t="t" l="l"/>
            <a:pathLst>
              <a:path h="1625922" w="2645731">
                <a:moveTo>
                  <a:pt x="0" y="0"/>
                </a:moveTo>
                <a:lnTo>
                  <a:pt x="2645731" y="0"/>
                </a:lnTo>
                <a:lnTo>
                  <a:pt x="2645731" y="1625922"/>
                </a:lnTo>
                <a:lnTo>
                  <a:pt x="0" y="16259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879313" y="5316566"/>
            <a:ext cx="5758626" cy="4114800"/>
          </a:xfrm>
          <a:custGeom>
            <a:avLst/>
            <a:gdLst/>
            <a:ahLst/>
            <a:cxnLst/>
            <a:rect r="r" b="b" t="t" l="l"/>
            <a:pathLst>
              <a:path h="4114800" w="5758626">
                <a:moveTo>
                  <a:pt x="0" y="0"/>
                </a:moveTo>
                <a:lnTo>
                  <a:pt x="5758626" y="0"/>
                </a:lnTo>
                <a:lnTo>
                  <a:pt x="575862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340312" y="-1788377"/>
            <a:ext cx="1491622" cy="3229890"/>
          </a:xfrm>
          <a:custGeom>
            <a:avLst/>
            <a:gdLst/>
            <a:ahLst/>
            <a:cxnLst/>
            <a:rect r="r" b="b" t="t" l="l"/>
            <a:pathLst>
              <a:path h="3229890" w="1491622">
                <a:moveTo>
                  <a:pt x="0" y="0"/>
                </a:moveTo>
                <a:lnTo>
                  <a:pt x="1491622" y="0"/>
                </a:lnTo>
                <a:lnTo>
                  <a:pt x="1491622" y="3229890"/>
                </a:lnTo>
                <a:lnTo>
                  <a:pt x="0" y="32298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8242167" y="-1536821"/>
            <a:ext cx="3748344" cy="3073642"/>
          </a:xfrm>
          <a:custGeom>
            <a:avLst/>
            <a:gdLst/>
            <a:ahLst/>
            <a:cxnLst/>
            <a:rect r="r" b="b" t="t" l="l"/>
            <a:pathLst>
              <a:path h="3073642" w="3748344">
                <a:moveTo>
                  <a:pt x="0" y="0"/>
                </a:moveTo>
                <a:lnTo>
                  <a:pt x="3748345" y="0"/>
                </a:lnTo>
                <a:lnTo>
                  <a:pt x="3748345" y="3073642"/>
                </a:lnTo>
                <a:lnTo>
                  <a:pt x="0" y="30736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566643" y="-2441088"/>
            <a:ext cx="4317873" cy="5892879"/>
          </a:xfrm>
          <a:custGeom>
            <a:avLst/>
            <a:gdLst/>
            <a:ahLst/>
            <a:cxnLst/>
            <a:rect r="r" b="b" t="t" l="l"/>
            <a:pathLst>
              <a:path h="5892879" w="4317873">
                <a:moveTo>
                  <a:pt x="0" y="0"/>
                </a:moveTo>
                <a:lnTo>
                  <a:pt x="4317873" y="0"/>
                </a:lnTo>
                <a:lnTo>
                  <a:pt x="4317873" y="5892879"/>
                </a:lnTo>
                <a:lnTo>
                  <a:pt x="0" y="589287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true" flipV="false" rot="0">
            <a:off x="1742874" y="3067435"/>
            <a:ext cx="4597438" cy="2842053"/>
          </a:xfrm>
          <a:custGeom>
            <a:avLst/>
            <a:gdLst/>
            <a:ahLst/>
            <a:cxnLst/>
            <a:rect r="r" b="b" t="t" l="l"/>
            <a:pathLst>
              <a:path h="2842053" w="4597438">
                <a:moveTo>
                  <a:pt x="4597438" y="0"/>
                </a:moveTo>
                <a:lnTo>
                  <a:pt x="0" y="0"/>
                </a:lnTo>
                <a:lnTo>
                  <a:pt x="0" y="2842053"/>
                </a:lnTo>
                <a:lnTo>
                  <a:pt x="4597438" y="2842053"/>
                </a:lnTo>
                <a:lnTo>
                  <a:pt x="4597438"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1851762" y="1107504"/>
            <a:ext cx="3489749" cy="2861594"/>
          </a:xfrm>
          <a:custGeom>
            <a:avLst/>
            <a:gdLst/>
            <a:ahLst/>
            <a:cxnLst/>
            <a:rect r="r" b="b" t="t" l="l"/>
            <a:pathLst>
              <a:path h="2861594" w="3489749">
                <a:moveTo>
                  <a:pt x="0" y="0"/>
                </a:moveTo>
                <a:lnTo>
                  <a:pt x="3489749" y="0"/>
                </a:lnTo>
                <a:lnTo>
                  <a:pt x="3489749" y="2861593"/>
                </a:lnTo>
                <a:lnTo>
                  <a:pt x="0" y="28615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90793" y="4342477"/>
            <a:ext cx="4618653" cy="4114800"/>
          </a:xfrm>
          <a:custGeom>
            <a:avLst/>
            <a:gdLst/>
            <a:ahLst/>
            <a:cxnLst/>
            <a:rect r="r" b="b" t="t" l="l"/>
            <a:pathLst>
              <a:path h="4114800" w="4618653">
                <a:moveTo>
                  <a:pt x="0" y="0"/>
                </a:moveTo>
                <a:lnTo>
                  <a:pt x="4618653" y="0"/>
                </a:lnTo>
                <a:lnTo>
                  <a:pt x="461865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7973577" y="1905420"/>
            <a:ext cx="9421378" cy="6297124"/>
            <a:chOff x="0" y="0"/>
            <a:chExt cx="12561837" cy="8396165"/>
          </a:xfrm>
        </p:grpSpPr>
        <p:sp>
          <p:nvSpPr>
            <p:cNvPr name="TextBox 5" id="5"/>
            <p:cNvSpPr txBox="true"/>
            <p:nvPr/>
          </p:nvSpPr>
          <p:spPr>
            <a:xfrm rot="0">
              <a:off x="0" y="2369168"/>
              <a:ext cx="12380964" cy="5988897"/>
            </a:xfrm>
            <a:prstGeom prst="rect">
              <a:avLst/>
            </a:prstGeom>
          </p:spPr>
          <p:txBody>
            <a:bodyPr anchor="t" rtlCol="false" tIns="0" lIns="0" bIns="0" rIns="0">
              <a:spAutoFit/>
            </a:bodyPr>
            <a:lstStyle/>
            <a:p>
              <a:pPr algn="l" marL="609917" indent="-304959" lvl="1">
                <a:lnSpc>
                  <a:spcPts val="3954"/>
                </a:lnSpc>
                <a:buFont typeface="Arial"/>
                <a:buChar char="•"/>
              </a:pPr>
              <a:r>
                <a:rPr lang="en-US" sz="2824">
                  <a:solidFill>
                    <a:srgbClr val="2B4B82"/>
                  </a:solidFill>
                  <a:latin typeface="Josefin Sans"/>
                </a:rPr>
                <a:t>Lớp học trực tuyến nghĩa là mọi người đều được học theo công nghệ số.</a:t>
              </a:r>
            </a:p>
            <a:p>
              <a:pPr algn="l" marL="609917" indent="-304959" lvl="1">
                <a:lnSpc>
                  <a:spcPts val="3954"/>
                </a:lnSpc>
                <a:buFont typeface="Arial"/>
                <a:buChar char="•"/>
              </a:pPr>
              <a:r>
                <a:rPr lang="en-US" sz="2824">
                  <a:solidFill>
                    <a:srgbClr val="2B4B82"/>
                  </a:solidFill>
                  <a:latin typeface="Josefin Sans"/>
                </a:rPr>
                <a:t>Thị trường khóa học và chứng chỉ thực hành toàn cầu.</a:t>
              </a:r>
            </a:p>
            <a:p>
              <a:pPr algn="l" marL="609917" indent="-304959" lvl="1">
                <a:lnSpc>
                  <a:spcPts val="3954"/>
                </a:lnSpc>
                <a:buFont typeface="Arial"/>
                <a:buChar char="•"/>
              </a:pPr>
              <a:r>
                <a:rPr lang="en-US" sz="2824">
                  <a:solidFill>
                    <a:srgbClr val="2B4B82"/>
                  </a:solidFill>
                  <a:latin typeface="Josefin Sans"/>
                </a:rPr>
                <a:t>Cải thiện chất lượng của việc đào tạo kết hợp.</a:t>
              </a:r>
            </a:p>
            <a:p>
              <a:pPr algn="l" marL="609917" indent="-304959" lvl="1">
                <a:lnSpc>
                  <a:spcPts val="3954"/>
                </a:lnSpc>
                <a:buFont typeface="Arial"/>
                <a:buChar char="•"/>
              </a:pPr>
              <a:r>
                <a:rPr lang="en-US" sz="2824">
                  <a:solidFill>
                    <a:srgbClr val="2B4B82"/>
                  </a:solidFill>
                  <a:latin typeface="Josefin Sans"/>
                </a:rPr>
                <a:t>Gia tăng nhu cầu đối với các chương trình dựa trên kỹ năng.</a:t>
              </a:r>
            </a:p>
            <a:p>
              <a:pPr algn="l" marL="609917" indent="-304959" lvl="1">
                <a:lnSpc>
                  <a:spcPts val="3954"/>
                </a:lnSpc>
                <a:buFont typeface="Arial"/>
                <a:buChar char="•"/>
              </a:pPr>
              <a:r>
                <a:rPr lang="en-US" sz="2824">
                  <a:solidFill>
                    <a:srgbClr val="2B4B82"/>
                  </a:solidFill>
                  <a:latin typeface="Josefin Sans"/>
                </a:rPr>
                <a:t>Đầu tư nhiều hơn vào công nghệ tương tác trong việc rút ngắn khoảng cách số.</a:t>
              </a:r>
            </a:p>
          </p:txBody>
        </p:sp>
        <p:sp>
          <p:nvSpPr>
            <p:cNvPr name="TextBox 6" id="6"/>
            <p:cNvSpPr txBox="true"/>
            <p:nvPr/>
          </p:nvSpPr>
          <p:spPr>
            <a:xfrm rot="0">
              <a:off x="180873" y="-99060"/>
              <a:ext cx="12380964" cy="1070610"/>
            </a:xfrm>
            <a:prstGeom prst="rect">
              <a:avLst/>
            </a:prstGeom>
          </p:spPr>
          <p:txBody>
            <a:bodyPr anchor="t" rtlCol="false" tIns="0" lIns="0" bIns="0" rIns="0">
              <a:spAutoFit/>
            </a:bodyPr>
            <a:lstStyle/>
            <a:p>
              <a:pPr algn="l">
                <a:lnSpc>
                  <a:spcPts val="6719"/>
                </a:lnSpc>
              </a:pPr>
              <a:r>
                <a:rPr lang="en-US" sz="4800">
                  <a:solidFill>
                    <a:srgbClr val="2B4B82"/>
                  </a:solidFill>
                  <a:latin typeface="Josefin Sans Bold"/>
                </a:rPr>
                <a:t>Tương lai Học tập Số có gì</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grpSp>
        <p:nvGrpSpPr>
          <p:cNvPr name="Group 2" id="2"/>
          <p:cNvGrpSpPr/>
          <p:nvPr/>
        </p:nvGrpSpPr>
        <p:grpSpPr>
          <a:xfrm rot="0">
            <a:off x="1526102" y="1710976"/>
            <a:ext cx="10578305" cy="6882130"/>
            <a:chOff x="0" y="0"/>
            <a:chExt cx="14104407" cy="9176173"/>
          </a:xfrm>
        </p:grpSpPr>
        <p:sp>
          <p:nvSpPr>
            <p:cNvPr name="TextBox 3" id="3"/>
            <p:cNvSpPr txBox="true"/>
            <p:nvPr/>
          </p:nvSpPr>
          <p:spPr>
            <a:xfrm rot="0">
              <a:off x="0" y="-63500"/>
              <a:ext cx="14104407" cy="7715250"/>
            </a:xfrm>
            <a:prstGeom prst="rect">
              <a:avLst/>
            </a:prstGeom>
          </p:spPr>
          <p:txBody>
            <a:bodyPr anchor="t" rtlCol="false" tIns="0" lIns="0" bIns="0" rIns="0">
              <a:spAutoFit/>
            </a:bodyPr>
            <a:lstStyle/>
            <a:p>
              <a:pPr algn="l">
                <a:lnSpc>
                  <a:spcPts val="6532"/>
                </a:lnSpc>
              </a:pPr>
              <a:r>
                <a:rPr lang="en-US" sz="5025">
                  <a:solidFill>
                    <a:srgbClr val="F7B4A7"/>
                  </a:solidFill>
                  <a:latin typeface="Josefin Sans Bold"/>
                </a:rPr>
                <a:t>"Chúng ta cần công nghệ trong mọi lớp học và trong tay mỗi</a:t>
              </a:r>
            </a:p>
            <a:p>
              <a:pPr algn="l">
                <a:lnSpc>
                  <a:spcPts val="6532"/>
                </a:lnSpc>
              </a:pPr>
              <a:r>
                <a:rPr lang="en-US" sz="5025">
                  <a:solidFill>
                    <a:srgbClr val="F7B4A7"/>
                  </a:solidFill>
                  <a:latin typeface="Josefin Sans Bold"/>
                </a:rPr>
                <a:t>học sinh và giáo viên, vì đây</a:t>
              </a:r>
            </a:p>
            <a:p>
              <a:pPr algn="l">
                <a:lnSpc>
                  <a:spcPts val="6532"/>
                </a:lnSpc>
              </a:pPr>
              <a:r>
                <a:rPr lang="en-US" sz="5025">
                  <a:solidFill>
                    <a:srgbClr val="F7B4A7"/>
                  </a:solidFill>
                  <a:latin typeface="Josefin Sans Bold"/>
                </a:rPr>
                <a:t>chính là bút và giấy trong thời đại chúng ta, và công nghệ là ống kính mà qua đó chúng ta</a:t>
              </a:r>
            </a:p>
            <a:p>
              <a:pPr algn="l">
                <a:lnSpc>
                  <a:spcPts val="6532"/>
                </a:lnSpc>
              </a:pPr>
              <a:r>
                <a:rPr lang="en-US" sz="5025">
                  <a:solidFill>
                    <a:srgbClr val="F7B4A7"/>
                  </a:solidFill>
                  <a:latin typeface="Josefin Sans Bold"/>
                </a:rPr>
                <a:t>trải nghiệm phần lớn thế giới".</a:t>
              </a:r>
            </a:p>
          </p:txBody>
        </p:sp>
        <p:sp>
          <p:nvSpPr>
            <p:cNvPr name="TextBox 4" id="4"/>
            <p:cNvSpPr txBox="true"/>
            <p:nvPr/>
          </p:nvSpPr>
          <p:spPr>
            <a:xfrm rot="0">
              <a:off x="0" y="8551757"/>
              <a:ext cx="14104407" cy="626110"/>
            </a:xfrm>
            <a:prstGeom prst="rect">
              <a:avLst/>
            </a:prstGeom>
          </p:spPr>
          <p:txBody>
            <a:bodyPr anchor="t" rtlCol="false" tIns="0" lIns="0" bIns="0" rIns="0">
              <a:spAutoFit/>
            </a:bodyPr>
            <a:lstStyle/>
            <a:p>
              <a:pPr algn="l">
                <a:lnSpc>
                  <a:spcPts val="3919"/>
                </a:lnSpc>
              </a:pPr>
              <a:r>
                <a:rPr lang="en-US" sz="2800" spc="560">
                  <a:solidFill>
                    <a:srgbClr val="F7B4A7"/>
                  </a:solidFill>
                  <a:latin typeface="Josefin Sans"/>
                </a:rPr>
                <a:t>DAVID WARLICK</a:t>
              </a:r>
            </a:p>
          </p:txBody>
        </p:sp>
      </p:grpSp>
      <p:sp>
        <p:nvSpPr>
          <p:cNvPr name="Freeform 5" id="5"/>
          <p:cNvSpPr/>
          <p:nvPr/>
        </p:nvSpPr>
        <p:spPr>
          <a:xfrm flipH="false" flipV="false" rot="0">
            <a:off x="13001822" y="1710976"/>
            <a:ext cx="3662625" cy="5642699"/>
          </a:xfrm>
          <a:custGeom>
            <a:avLst/>
            <a:gdLst/>
            <a:ahLst/>
            <a:cxnLst/>
            <a:rect r="r" b="b" t="t" l="l"/>
            <a:pathLst>
              <a:path h="5642699" w="3662625">
                <a:moveTo>
                  <a:pt x="0" y="0"/>
                </a:moveTo>
                <a:lnTo>
                  <a:pt x="3662625" y="0"/>
                </a:lnTo>
                <a:lnTo>
                  <a:pt x="3662625" y="5642699"/>
                </a:lnTo>
                <a:lnTo>
                  <a:pt x="0" y="56426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grpSp>
        <p:nvGrpSpPr>
          <p:cNvPr name="Group 2" id="2"/>
          <p:cNvGrpSpPr/>
          <p:nvPr/>
        </p:nvGrpSpPr>
        <p:grpSpPr>
          <a:xfrm rot="0">
            <a:off x="1565158" y="3171399"/>
            <a:ext cx="7312717" cy="3944201"/>
            <a:chOff x="0" y="0"/>
            <a:chExt cx="9750289" cy="5258935"/>
          </a:xfrm>
        </p:grpSpPr>
        <p:sp>
          <p:nvSpPr>
            <p:cNvPr name="TextBox 3" id="3"/>
            <p:cNvSpPr txBox="true"/>
            <p:nvPr/>
          </p:nvSpPr>
          <p:spPr>
            <a:xfrm rot="0">
              <a:off x="0" y="177588"/>
              <a:ext cx="9750289" cy="2718012"/>
            </a:xfrm>
            <a:prstGeom prst="rect">
              <a:avLst/>
            </a:prstGeom>
          </p:spPr>
          <p:txBody>
            <a:bodyPr anchor="t" rtlCol="false" tIns="0" lIns="0" bIns="0" rIns="0">
              <a:spAutoFit/>
            </a:bodyPr>
            <a:lstStyle/>
            <a:p>
              <a:pPr algn="l">
                <a:lnSpc>
                  <a:spcPts val="7519"/>
                </a:lnSpc>
              </a:pPr>
              <a:r>
                <a:rPr lang="en-US" sz="8000" spc="-88">
                  <a:solidFill>
                    <a:srgbClr val="2B4B82"/>
                  </a:solidFill>
                  <a:latin typeface="Josefin Sans Bold"/>
                </a:rPr>
                <a:t>Bạn có câu hỏi nào không?</a:t>
              </a:r>
            </a:p>
          </p:txBody>
        </p:sp>
        <p:sp>
          <p:nvSpPr>
            <p:cNvPr name="TextBox 4" id="4"/>
            <p:cNvSpPr txBox="true"/>
            <p:nvPr/>
          </p:nvSpPr>
          <p:spPr>
            <a:xfrm rot="0">
              <a:off x="0" y="3871460"/>
              <a:ext cx="9750289" cy="1387475"/>
            </a:xfrm>
            <a:prstGeom prst="rect">
              <a:avLst/>
            </a:prstGeom>
          </p:spPr>
          <p:txBody>
            <a:bodyPr anchor="t" rtlCol="false" tIns="0" lIns="0" bIns="0" rIns="0">
              <a:spAutoFit/>
            </a:bodyPr>
            <a:lstStyle/>
            <a:p>
              <a:pPr algn="l">
                <a:lnSpc>
                  <a:spcPts val="4200"/>
                </a:lnSpc>
              </a:pPr>
              <a:r>
                <a:rPr lang="en-US" sz="3000">
                  <a:solidFill>
                    <a:srgbClr val="2B4B82"/>
                  </a:solidFill>
                  <a:latin typeface="Josefin Sans"/>
                </a:rPr>
                <a:t>Hãy gửi cho chúng tôi! Hy vọng bạn đã học được thêm điều mới mẻ.</a:t>
              </a:r>
            </a:p>
          </p:txBody>
        </p:sp>
      </p:grpSp>
      <p:sp>
        <p:nvSpPr>
          <p:cNvPr name="Freeform 5" id="5"/>
          <p:cNvSpPr/>
          <p:nvPr/>
        </p:nvSpPr>
        <p:spPr>
          <a:xfrm flipH="false" flipV="false" rot="0">
            <a:off x="9854137" y="3018272"/>
            <a:ext cx="7411325" cy="4635447"/>
          </a:xfrm>
          <a:custGeom>
            <a:avLst/>
            <a:gdLst/>
            <a:ahLst/>
            <a:cxnLst/>
            <a:rect r="r" b="b" t="t" l="l"/>
            <a:pathLst>
              <a:path h="4635447" w="7411325">
                <a:moveTo>
                  <a:pt x="0" y="0"/>
                </a:moveTo>
                <a:lnTo>
                  <a:pt x="7411325" y="0"/>
                </a:lnTo>
                <a:lnTo>
                  <a:pt x="7411325" y="4635447"/>
                </a:lnTo>
                <a:lnTo>
                  <a:pt x="0" y="46354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665100" y="8613636"/>
            <a:ext cx="4338720" cy="2713672"/>
          </a:xfrm>
          <a:custGeom>
            <a:avLst/>
            <a:gdLst/>
            <a:ahLst/>
            <a:cxnLst/>
            <a:rect r="r" b="b" t="t" l="l"/>
            <a:pathLst>
              <a:path h="2713672" w="4338720">
                <a:moveTo>
                  <a:pt x="0" y="0"/>
                </a:moveTo>
                <a:lnTo>
                  <a:pt x="4338720" y="0"/>
                </a:lnTo>
                <a:lnTo>
                  <a:pt x="4338720" y="2713671"/>
                </a:lnTo>
                <a:lnTo>
                  <a:pt x="0" y="27136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3976014" y="7483497"/>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3320348" y="712171"/>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889662" y="1751163"/>
            <a:ext cx="634992" cy="458349"/>
          </a:xfrm>
          <a:custGeom>
            <a:avLst/>
            <a:gdLst/>
            <a:ahLst/>
            <a:cxnLst/>
            <a:rect r="r" b="b" t="t" l="l"/>
            <a:pathLst>
              <a:path h="458349" w="634992">
                <a:moveTo>
                  <a:pt x="0" y="0"/>
                </a:moveTo>
                <a:lnTo>
                  <a:pt x="634991" y="0"/>
                </a:lnTo>
                <a:lnTo>
                  <a:pt x="634991" y="458349"/>
                </a:lnTo>
                <a:lnTo>
                  <a:pt x="0" y="458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406648" y="1649522"/>
            <a:ext cx="504043" cy="661632"/>
          </a:xfrm>
          <a:custGeom>
            <a:avLst/>
            <a:gdLst/>
            <a:ahLst/>
            <a:cxnLst/>
            <a:rect r="r" b="b" t="t" l="l"/>
            <a:pathLst>
              <a:path h="661632" w="504043">
                <a:moveTo>
                  <a:pt x="0" y="0"/>
                </a:moveTo>
                <a:lnTo>
                  <a:pt x="504044" y="0"/>
                </a:lnTo>
                <a:lnTo>
                  <a:pt x="504044" y="661632"/>
                </a:lnTo>
                <a:lnTo>
                  <a:pt x="0" y="6616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797095" y="1700343"/>
            <a:ext cx="571419" cy="559990"/>
          </a:xfrm>
          <a:custGeom>
            <a:avLst/>
            <a:gdLst/>
            <a:ahLst/>
            <a:cxnLst/>
            <a:rect r="r" b="b" t="t" l="l"/>
            <a:pathLst>
              <a:path h="559990" w="571419">
                <a:moveTo>
                  <a:pt x="0" y="0"/>
                </a:moveTo>
                <a:lnTo>
                  <a:pt x="571419" y="0"/>
                </a:lnTo>
                <a:lnTo>
                  <a:pt x="571419" y="559990"/>
                </a:lnTo>
                <a:lnTo>
                  <a:pt x="0" y="5599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4812059" y="1649522"/>
            <a:ext cx="441489" cy="661632"/>
          </a:xfrm>
          <a:custGeom>
            <a:avLst/>
            <a:gdLst/>
            <a:ahLst/>
            <a:cxnLst/>
            <a:rect r="r" b="b" t="t" l="l"/>
            <a:pathLst>
              <a:path h="661632" w="441489">
                <a:moveTo>
                  <a:pt x="0" y="0"/>
                </a:moveTo>
                <a:lnTo>
                  <a:pt x="441489" y="0"/>
                </a:lnTo>
                <a:lnTo>
                  <a:pt x="441489" y="661632"/>
                </a:lnTo>
                <a:lnTo>
                  <a:pt x="0" y="6616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3291449" y="1696456"/>
            <a:ext cx="537826" cy="567762"/>
          </a:xfrm>
          <a:custGeom>
            <a:avLst/>
            <a:gdLst/>
            <a:ahLst/>
            <a:cxnLst/>
            <a:rect r="r" b="b" t="t" l="l"/>
            <a:pathLst>
              <a:path h="567762" w="537826">
                <a:moveTo>
                  <a:pt x="0" y="0"/>
                </a:moveTo>
                <a:lnTo>
                  <a:pt x="537826" y="0"/>
                </a:lnTo>
                <a:lnTo>
                  <a:pt x="537826" y="567763"/>
                </a:lnTo>
                <a:lnTo>
                  <a:pt x="0" y="56776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6195299" y="1649522"/>
            <a:ext cx="589454" cy="661632"/>
          </a:xfrm>
          <a:custGeom>
            <a:avLst/>
            <a:gdLst/>
            <a:ahLst/>
            <a:cxnLst/>
            <a:rect r="r" b="b" t="t" l="l"/>
            <a:pathLst>
              <a:path h="661632" w="589454">
                <a:moveTo>
                  <a:pt x="0" y="0"/>
                </a:moveTo>
                <a:lnTo>
                  <a:pt x="589454" y="0"/>
                </a:lnTo>
                <a:lnTo>
                  <a:pt x="589454" y="661632"/>
                </a:lnTo>
                <a:lnTo>
                  <a:pt x="0" y="66163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8883940" y="8057366"/>
            <a:ext cx="640714" cy="498592"/>
          </a:xfrm>
          <a:custGeom>
            <a:avLst/>
            <a:gdLst/>
            <a:ahLst/>
            <a:cxnLst/>
            <a:rect r="r" b="b" t="t" l="l"/>
            <a:pathLst>
              <a:path h="498592" w="640714">
                <a:moveTo>
                  <a:pt x="0" y="0"/>
                </a:moveTo>
                <a:lnTo>
                  <a:pt x="640713" y="0"/>
                </a:lnTo>
                <a:lnTo>
                  <a:pt x="640713" y="498592"/>
                </a:lnTo>
                <a:lnTo>
                  <a:pt x="0" y="49859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10526344" y="7975846"/>
            <a:ext cx="264653" cy="661632"/>
          </a:xfrm>
          <a:custGeom>
            <a:avLst/>
            <a:gdLst/>
            <a:ahLst/>
            <a:cxnLst/>
            <a:rect r="r" b="b" t="t" l="l"/>
            <a:pathLst>
              <a:path h="661632" w="264653">
                <a:moveTo>
                  <a:pt x="0" y="0"/>
                </a:moveTo>
                <a:lnTo>
                  <a:pt x="264652" y="0"/>
                </a:lnTo>
                <a:lnTo>
                  <a:pt x="264652" y="661632"/>
                </a:lnTo>
                <a:lnTo>
                  <a:pt x="0" y="66163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11742609" y="8074092"/>
            <a:ext cx="680391" cy="465140"/>
          </a:xfrm>
          <a:custGeom>
            <a:avLst/>
            <a:gdLst/>
            <a:ahLst/>
            <a:cxnLst/>
            <a:rect r="r" b="b" t="t" l="l"/>
            <a:pathLst>
              <a:path h="465140" w="680391">
                <a:moveTo>
                  <a:pt x="0" y="0"/>
                </a:moveTo>
                <a:lnTo>
                  <a:pt x="680391" y="0"/>
                </a:lnTo>
                <a:lnTo>
                  <a:pt x="680391" y="465140"/>
                </a:lnTo>
                <a:lnTo>
                  <a:pt x="0" y="46514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14751180" y="8026575"/>
            <a:ext cx="563247" cy="560175"/>
          </a:xfrm>
          <a:custGeom>
            <a:avLst/>
            <a:gdLst/>
            <a:ahLst/>
            <a:cxnLst/>
            <a:rect r="r" b="b" t="t" l="l"/>
            <a:pathLst>
              <a:path h="560175" w="563247">
                <a:moveTo>
                  <a:pt x="0" y="0"/>
                </a:moveTo>
                <a:lnTo>
                  <a:pt x="563247" y="0"/>
                </a:lnTo>
                <a:lnTo>
                  <a:pt x="563247" y="560175"/>
                </a:lnTo>
                <a:lnTo>
                  <a:pt x="0" y="560175"/>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2" id="12"/>
          <p:cNvSpPr/>
          <p:nvPr/>
        </p:nvSpPr>
        <p:spPr>
          <a:xfrm flipH="false" flipV="false" rot="0">
            <a:off x="13439464" y="7975846"/>
            <a:ext cx="241796" cy="661632"/>
          </a:xfrm>
          <a:custGeom>
            <a:avLst/>
            <a:gdLst/>
            <a:ahLst/>
            <a:cxnLst/>
            <a:rect r="r" b="b" t="t" l="l"/>
            <a:pathLst>
              <a:path h="661632" w="241796">
                <a:moveTo>
                  <a:pt x="0" y="0"/>
                </a:moveTo>
                <a:lnTo>
                  <a:pt x="241796" y="0"/>
                </a:lnTo>
                <a:lnTo>
                  <a:pt x="241796" y="661632"/>
                </a:lnTo>
                <a:lnTo>
                  <a:pt x="0" y="661632"/>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3" id="13"/>
          <p:cNvSpPr/>
          <p:nvPr/>
        </p:nvSpPr>
        <p:spPr>
          <a:xfrm flipH="false" flipV="false" rot="0">
            <a:off x="16195299" y="8023189"/>
            <a:ext cx="589454" cy="566947"/>
          </a:xfrm>
          <a:custGeom>
            <a:avLst/>
            <a:gdLst/>
            <a:ahLst/>
            <a:cxnLst/>
            <a:rect r="r" b="b" t="t" l="l"/>
            <a:pathLst>
              <a:path h="566947" w="589454">
                <a:moveTo>
                  <a:pt x="0" y="0"/>
                </a:moveTo>
                <a:lnTo>
                  <a:pt x="589454" y="0"/>
                </a:lnTo>
                <a:lnTo>
                  <a:pt x="589454" y="566947"/>
                </a:lnTo>
                <a:lnTo>
                  <a:pt x="0" y="566947"/>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4" id="14"/>
          <p:cNvSpPr/>
          <p:nvPr/>
        </p:nvSpPr>
        <p:spPr>
          <a:xfrm flipH="false" flipV="false" rot="0">
            <a:off x="9016487" y="6394265"/>
            <a:ext cx="381341" cy="661632"/>
          </a:xfrm>
          <a:custGeom>
            <a:avLst/>
            <a:gdLst/>
            <a:ahLst/>
            <a:cxnLst/>
            <a:rect r="r" b="b" t="t" l="l"/>
            <a:pathLst>
              <a:path h="661632" w="381341">
                <a:moveTo>
                  <a:pt x="0" y="0"/>
                </a:moveTo>
                <a:lnTo>
                  <a:pt x="381341" y="0"/>
                </a:lnTo>
                <a:lnTo>
                  <a:pt x="381341" y="661632"/>
                </a:lnTo>
                <a:lnTo>
                  <a:pt x="0" y="661632"/>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5" id="15"/>
          <p:cNvSpPr/>
          <p:nvPr/>
        </p:nvSpPr>
        <p:spPr>
          <a:xfrm flipH="false" flipV="false" rot="0">
            <a:off x="10427700" y="6394265"/>
            <a:ext cx="461939" cy="661632"/>
          </a:xfrm>
          <a:custGeom>
            <a:avLst/>
            <a:gdLst/>
            <a:ahLst/>
            <a:cxnLst/>
            <a:rect r="r" b="b" t="t" l="l"/>
            <a:pathLst>
              <a:path h="661632" w="461939">
                <a:moveTo>
                  <a:pt x="0" y="0"/>
                </a:moveTo>
                <a:lnTo>
                  <a:pt x="461940" y="0"/>
                </a:lnTo>
                <a:lnTo>
                  <a:pt x="461940" y="661632"/>
                </a:lnTo>
                <a:lnTo>
                  <a:pt x="0" y="661632"/>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16" id="16"/>
          <p:cNvSpPr/>
          <p:nvPr/>
        </p:nvSpPr>
        <p:spPr>
          <a:xfrm flipH="false" flipV="false" rot="0">
            <a:off x="11834392" y="6394265"/>
            <a:ext cx="496825" cy="661632"/>
          </a:xfrm>
          <a:custGeom>
            <a:avLst/>
            <a:gdLst/>
            <a:ahLst/>
            <a:cxnLst/>
            <a:rect r="r" b="b" t="t" l="l"/>
            <a:pathLst>
              <a:path h="661632" w="496825">
                <a:moveTo>
                  <a:pt x="0" y="0"/>
                </a:moveTo>
                <a:lnTo>
                  <a:pt x="496825" y="0"/>
                </a:lnTo>
                <a:lnTo>
                  <a:pt x="496825" y="661632"/>
                </a:lnTo>
                <a:lnTo>
                  <a:pt x="0" y="661632"/>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17" id="17"/>
          <p:cNvSpPr/>
          <p:nvPr/>
        </p:nvSpPr>
        <p:spPr>
          <a:xfrm flipH="false" flipV="false" rot="0">
            <a:off x="14777775" y="6394265"/>
            <a:ext cx="510058" cy="661632"/>
          </a:xfrm>
          <a:custGeom>
            <a:avLst/>
            <a:gdLst/>
            <a:ahLst/>
            <a:cxnLst/>
            <a:rect r="r" b="b" t="t" l="l"/>
            <a:pathLst>
              <a:path h="661632" w="510058">
                <a:moveTo>
                  <a:pt x="0" y="0"/>
                </a:moveTo>
                <a:lnTo>
                  <a:pt x="510058" y="0"/>
                </a:lnTo>
                <a:lnTo>
                  <a:pt x="510058" y="661632"/>
                </a:lnTo>
                <a:lnTo>
                  <a:pt x="0" y="661632"/>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18" id="18"/>
          <p:cNvSpPr/>
          <p:nvPr/>
        </p:nvSpPr>
        <p:spPr>
          <a:xfrm flipH="false" flipV="false" rot="0">
            <a:off x="13414803" y="6394265"/>
            <a:ext cx="291118" cy="661632"/>
          </a:xfrm>
          <a:custGeom>
            <a:avLst/>
            <a:gdLst/>
            <a:ahLst/>
            <a:cxnLst/>
            <a:rect r="r" b="b" t="t" l="l"/>
            <a:pathLst>
              <a:path h="661632" w="291118">
                <a:moveTo>
                  <a:pt x="0" y="0"/>
                </a:moveTo>
                <a:lnTo>
                  <a:pt x="291118" y="0"/>
                </a:lnTo>
                <a:lnTo>
                  <a:pt x="291118" y="661632"/>
                </a:lnTo>
                <a:lnTo>
                  <a:pt x="0" y="661632"/>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19" id="19"/>
          <p:cNvSpPr/>
          <p:nvPr/>
        </p:nvSpPr>
        <p:spPr>
          <a:xfrm flipH="false" flipV="false" rot="0">
            <a:off x="16232317" y="6467372"/>
            <a:ext cx="515418" cy="515418"/>
          </a:xfrm>
          <a:custGeom>
            <a:avLst/>
            <a:gdLst/>
            <a:ahLst/>
            <a:cxnLst/>
            <a:rect r="r" b="b" t="t" l="l"/>
            <a:pathLst>
              <a:path h="515418" w="515418">
                <a:moveTo>
                  <a:pt x="0" y="0"/>
                </a:moveTo>
                <a:lnTo>
                  <a:pt x="515418" y="0"/>
                </a:lnTo>
                <a:lnTo>
                  <a:pt x="515418" y="515418"/>
                </a:lnTo>
                <a:lnTo>
                  <a:pt x="0" y="515418"/>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Freeform 20" id="20"/>
          <p:cNvSpPr/>
          <p:nvPr/>
        </p:nvSpPr>
        <p:spPr>
          <a:xfrm flipH="false" flipV="false" rot="0">
            <a:off x="8908796" y="4852733"/>
            <a:ext cx="596723" cy="581534"/>
          </a:xfrm>
          <a:custGeom>
            <a:avLst/>
            <a:gdLst/>
            <a:ahLst/>
            <a:cxnLst/>
            <a:rect r="r" b="b" t="t" l="l"/>
            <a:pathLst>
              <a:path h="581534" w="596723">
                <a:moveTo>
                  <a:pt x="0" y="0"/>
                </a:moveTo>
                <a:lnTo>
                  <a:pt x="596723" y="0"/>
                </a:lnTo>
                <a:lnTo>
                  <a:pt x="596723" y="581534"/>
                </a:lnTo>
                <a:lnTo>
                  <a:pt x="0" y="581534"/>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sp>
        <p:nvSpPr>
          <p:cNvPr name="Freeform 21" id="21"/>
          <p:cNvSpPr/>
          <p:nvPr/>
        </p:nvSpPr>
        <p:spPr>
          <a:xfrm flipH="false" flipV="false" rot="0">
            <a:off x="10415671" y="4812684"/>
            <a:ext cx="485999" cy="661632"/>
          </a:xfrm>
          <a:custGeom>
            <a:avLst/>
            <a:gdLst/>
            <a:ahLst/>
            <a:cxnLst/>
            <a:rect r="r" b="b" t="t" l="l"/>
            <a:pathLst>
              <a:path h="661632" w="485999">
                <a:moveTo>
                  <a:pt x="0" y="0"/>
                </a:moveTo>
                <a:lnTo>
                  <a:pt x="485998" y="0"/>
                </a:lnTo>
                <a:lnTo>
                  <a:pt x="485998" y="661632"/>
                </a:lnTo>
                <a:lnTo>
                  <a:pt x="0" y="661632"/>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sp>
        <p:nvSpPr>
          <p:cNvPr name="Freeform 22" id="22"/>
          <p:cNvSpPr/>
          <p:nvPr/>
        </p:nvSpPr>
        <p:spPr>
          <a:xfrm flipH="false" flipV="false" rot="0">
            <a:off x="11788679" y="4812684"/>
            <a:ext cx="588251" cy="661632"/>
          </a:xfrm>
          <a:custGeom>
            <a:avLst/>
            <a:gdLst/>
            <a:ahLst/>
            <a:cxnLst/>
            <a:rect r="r" b="b" t="t" l="l"/>
            <a:pathLst>
              <a:path h="661632" w="588251">
                <a:moveTo>
                  <a:pt x="0" y="0"/>
                </a:moveTo>
                <a:lnTo>
                  <a:pt x="588251" y="0"/>
                </a:lnTo>
                <a:lnTo>
                  <a:pt x="588251" y="661632"/>
                </a:lnTo>
                <a:lnTo>
                  <a:pt x="0" y="661632"/>
                </a:lnTo>
                <a:lnTo>
                  <a:pt x="0" y="0"/>
                </a:lnTo>
                <a:close/>
              </a:path>
            </a:pathLst>
          </a:custGeom>
          <a:blipFill>
            <a:blip r:embed="rId42">
              <a:extLst>
                <a:ext uri="{96DAC541-7B7A-43D3-8B79-37D633B846F1}">
                  <asvg:svgBlip xmlns:asvg="http://schemas.microsoft.com/office/drawing/2016/SVG/main" r:embed="rId43"/>
                </a:ext>
              </a:extLst>
            </a:blip>
            <a:stretch>
              <a:fillRect l="0" t="0" r="0" b="0"/>
            </a:stretch>
          </a:blipFill>
        </p:spPr>
      </p:sp>
      <p:sp>
        <p:nvSpPr>
          <p:cNvPr name="Freeform 23" id="23"/>
          <p:cNvSpPr/>
          <p:nvPr/>
        </p:nvSpPr>
        <p:spPr>
          <a:xfrm flipH="false" flipV="false" rot="0">
            <a:off x="14774166" y="4812684"/>
            <a:ext cx="517276" cy="661632"/>
          </a:xfrm>
          <a:custGeom>
            <a:avLst/>
            <a:gdLst/>
            <a:ahLst/>
            <a:cxnLst/>
            <a:rect r="r" b="b" t="t" l="l"/>
            <a:pathLst>
              <a:path h="661632" w="517276">
                <a:moveTo>
                  <a:pt x="0" y="0"/>
                </a:moveTo>
                <a:lnTo>
                  <a:pt x="517276" y="0"/>
                </a:lnTo>
                <a:lnTo>
                  <a:pt x="517276" y="661632"/>
                </a:lnTo>
                <a:lnTo>
                  <a:pt x="0" y="661632"/>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24" id="24"/>
          <p:cNvSpPr/>
          <p:nvPr/>
        </p:nvSpPr>
        <p:spPr>
          <a:xfrm flipH="false" flipV="false" rot="0">
            <a:off x="13217063" y="4866364"/>
            <a:ext cx="686597" cy="554271"/>
          </a:xfrm>
          <a:custGeom>
            <a:avLst/>
            <a:gdLst/>
            <a:ahLst/>
            <a:cxnLst/>
            <a:rect r="r" b="b" t="t" l="l"/>
            <a:pathLst>
              <a:path h="554271" w="686597">
                <a:moveTo>
                  <a:pt x="0" y="0"/>
                </a:moveTo>
                <a:lnTo>
                  <a:pt x="686597" y="0"/>
                </a:lnTo>
                <a:lnTo>
                  <a:pt x="686597" y="554272"/>
                </a:lnTo>
                <a:lnTo>
                  <a:pt x="0" y="554272"/>
                </a:lnTo>
                <a:lnTo>
                  <a:pt x="0" y="0"/>
                </a:lnTo>
                <a:close/>
              </a:path>
            </a:pathLst>
          </a:custGeom>
          <a:blipFill>
            <a:blip r:embed="rId46">
              <a:extLst>
                <a:ext uri="{96DAC541-7B7A-43D3-8B79-37D633B846F1}">
                  <asvg:svgBlip xmlns:asvg="http://schemas.microsoft.com/office/drawing/2016/SVG/main" r:embed="rId47"/>
                </a:ext>
              </a:extLst>
            </a:blip>
            <a:stretch>
              <a:fillRect l="0" t="0" r="0" b="0"/>
            </a:stretch>
          </a:blipFill>
        </p:spPr>
      </p:sp>
      <p:sp>
        <p:nvSpPr>
          <p:cNvPr name="Freeform 25" id="25"/>
          <p:cNvSpPr/>
          <p:nvPr/>
        </p:nvSpPr>
        <p:spPr>
          <a:xfrm flipH="false" flipV="false" rot="0">
            <a:off x="16161947" y="4910863"/>
            <a:ext cx="656157" cy="465275"/>
          </a:xfrm>
          <a:custGeom>
            <a:avLst/>
            <a:gdLst/>
            <a:ahLst/>
            <a:cxnLst/>
            <a:rect r="r" b="b" t="t" l="l"/>
            <a:pathLst>
              <a:path h="465275" w="656157">
                <a:moveTo>
                  <a:pt x="0" y="0"/>
                </a:moveTo>
                <a:lnTo>
                  <a:pt x="656157" y="0"/>
                </a:lnTo>
                <a:lnTo>
                  <a:pt x="656157" y="465274"/>
                </a:lnTo>
                <a:lnTo>
                  <a:pt x="0" y="465274"/>
                </a:lnTo>
                <a:lnTo>
                  <a:pt x="0" y="0"/>
                </a:lnTo>
                <a:close/>
              </a:path>
            </a:pathLst>
          </a:custGeom>
          <a:blipFill>
            <a:blip r:embed="rId48">
              <a:extLst>
                <a:ext uri="{96DAC541-7B7A-43D3-8B79-37D633B846F1}">
                  <asvg:svgBlip xmlns:asvg="http://schemas.microsoft.com/office/drawing/2016/SVG/main" r:embed="rId49"/>
                </a:ext>
              </a:extLst>
            </a:blip>
            <a:stretch>
              <a:fillRect l="0" t="0" r="0" b="0"/>
            </a:stretch>
          </a:blipFill>
        </p:spPr>
      </p:sp>
      <p:sp>
        <p:nvSpPr>
          <p:cNvPr name="Freeform 26" id="26"/>
          <p:cNvSpPr/>
          <p:nvPr/>
        </p:nvSpPr>
        <p:spPr>
          <a:xfrm flipH="false" flipV="false" rot="0">
            <a:off x="8839584" y="3231103"/>
            <a:ext cx="735147" cy="661632"/>
          </a:xfrm>
          <a:custGeom>
            <a:avLst/>
            <a:gdLst/>
            <a:ahLst/>
            <a:cxnLst/>
            <a:rect r="r" b="b" t="t" l="l"/>
            <a:pathLst>
              <a:path h="661632" w="735147">
                <a:moveTo>
                  <a:pt x="0" y="0"/>
                </a:moveTo>
                <a:lnTo>
                  <a:pt x="735147" y="0"/>
                </a:lnTo>
                <a:lnTo>
                  <a:pt x="735147" y="661632"/>
                </a:lnTo>
                <a:lnTo>
                  <a:pt x="0" y="661632"/>
                </a:lnTo>
                <a:lnTo>
                  <a:pt x="0" y="0"/>
                </a:lnTo>
                <a:close/>
              </a:path>
            </a:pathLst>
          </a:custGeom>
          <a:blipFill>
            <a:blip r:embed="rId50">
              <a:extLst>
                <a:ext uri="{96DAC541-7B7A-43D3-8B79-37D633B846F1}">
                  <asvg:svgBlip xmlns:asvg="http://schemas.microsoft.com/office/drawing/2016/SVG/main" r:embed="rId51"/>
                </a:ext>
              </a:extLst>
            </a:blip>
            <a:stretch>
              <a:fillRect l="0" t="0" r="0" b="0"/>
            </a:stretch>
          </a:blipFill>
        </p:spPr>
      </p:sp>
      <p:sp>
        <p:nvSpPr>
          <p:cNvPr name="Freeform 27" id="27"/>
          <p:cNvSpPr/>
          <p:nvPr/>
        </p:nvSpPr>
        <p:spPr>
          <a:xfrm flipH="false" flipV="false" rot="0">
            <a:off x="10368794" y="3263915"/>
            <a:ext cx="579752" cy="596007"/>
          </a:xfrm>
          <a:custGeom>
            <a:avLst/>
            <a:gdLst/>
            <a:ahLst/>
            <a:cxnLst/>
            <a:rect r="r" b="b" t="t" l="l"/>
            <a:pathLst>
              <a:path h="596007" w="579752">
                <a:moveTo>
                  <a:pt x="0" y="0"/>
                </a:moveTo>
                <a:lnTo>
                  <a:pt x="579752" y="0"/>
                </a:lnTo>
                <a:lnTo>
                  <a:pt x="579752" y="596007"/>
                </a:lnTo>
                <a:lnTo>
                  <a:pt x="0" y="596007"/>
                </a:lnTo>
                <a:lnTo>
                  <a:pt x="0" y="0"/>
                </a:lnTo>
                <a:close/>
              </a:path>
            </a:pathLst>
          </a:custGeom>
          <a:blipFill>
            <a:blip r:embed="rId52">
              <a:extLst>
                <a:ext uri="{96DAC541-7B7A-43D3-8B79-37D633B846F1}">
                  <asvg:svgBlip xmlns:asvg="http://schemas.microsoft.com/office/drawing/2016/SVG/main" r:embed="rId53"/>
                </a:ext>
              </a:extLst>
            </a:blip>
            <a:stretch>
              <a:fillRect l="0" t="0" r="0" b="0"/>
            </a:stretch>
          </a:blipFill>
        </p:spPr>
      </p:sp>
      <p:sp>
        <p:nvSpPr>
          <p:cNvPr name="Freeform 28" id="28"/>
          <p:cNvSpPr/>
          <p:nvPr/>
        </p:nvSpPr>
        <p:spPr>
          <a:xfrm flipH="false" flipV="false" rot="0">
            <a:off x="11775296" y="3263915"/>
            <a:ext cx="615017" cy="596007"/>
          </a:xfrm>
          <a:custGeom>
            <a:avLst/>
            <a:gdLst/>
            <a:ahLst/>
            <a:cxnLst/>
            <a:rect r="r" b="b" t="t" l="l"/>
            <a:pathLst>
              <a:path h="596007" w="615017">
                <a:moveTo>
                  <a:pt x="0" y="0"/>
                </a:moveTo>
                <a:lnTo>
                  <a:pt x="615017" y="0"/>
                </a:lnTo>
                <a:lnTo>
                  <a:pt x="615017" y="596007"/>
                </a:lnTo>
                <a:lnTo>
                  <a:pt x="0" y="596007"/>
                </a:lnTo>
                <a:lnTo>
                  <a:pt x="0" y="0"/>
                </a:lnTo>
                <a:close/>
              </a:path>
            </a:pathLst>
          </a:custGeom>
          <a:blipFill>
            <a:blip r:embed="rId54">
              <a:extLst>
                <a:ext uri="{96DAC541-7B7A-43D3-8B79-37D633B846F1}">
                  <asvg:svgBlip xmlns:asvg="http://schemas.microsoft.com/office/drawing/2016/SVG/main" r:embed="rId55"/>
                </a:ext>
              </a:extLst>
            </a:blip>
            <a:stretch>
              <a:fillRect l="0" t="0" r="0" b="0"/>
            </a:stretch>
          </a:blipFill>
        </p:spPr>
      </p:sp>
      <p:sp>
        <p:nvSpPr>
          <p:cNvPr name="Freeform 29" id="29"/>
          <p:cNvSpPr/>
          <p:nvPr/>
        </p:nvSpPr>
        <p:spPr>
          <a:xfrm flipH="false" flipV="false" rot="0">
            <a:off x="14697723" y="3231103"/>
            <a:ext cx="670161" cy="661632"/>
          </a:xfrm>
          <a:custGeom>
            <a:avLst/>
            <a:gdLst/>
            <a:ahLst/>
            <a:cxnLst/>
            <a:rect r="r" b="b" t="t" l="l"/>
            <a:pathLst>
              <a:path h="661632" w="670161">
                <a:moveTo>
                  <a:pt x="0" y="0"/>
                </a:moveTo>
                <a:lnTo>
                  <a:pt x="670161" y="0"/>
                </a:lnTo>
                <a:lnTo>
                  <a:pt x="670161" y="661632"/>
                </a:lnTo>
                <a:lnTo>
                  <a:pt x="0" y="661632"/>
                </a:lnTo>
                <a:lnTo>
                  <a:pt x="0" y="0"/>
                </a:lnTo>
                <a:close/>
              </a:path>
            </a:pathLst>
          </a:custGeom>
          <a:blipFill>
            <a:blip r:embed="rId56">
              <a:extLst>
                <a:ext uri="{96DAC541-7B7A-43D3-8B79-37D633B846F1}">
                  <asvg:svgBlip xmlns:asvg="http://schemas.microsoft.com/office/drawing/2016/SVG/main" r:embed="rId57"/>
                </a:ext>
              </a:extLst>
            </a:blip>
            <a:stretch>
              <a:fillRect l="0" t="0" r="0" b="0"/>
            </a:stretch>
          </a:blipFill>
        </p:spPr>
      </p:sp>
      <p:sp>
        <p:nvSpPr>
          <p:cNvPr name="Freeform 30" id="30"/>
          <p:cNvSpPr/>
          <p:nvPr/>
        </p:nvSpPr>
        <p:spPr>
          <a:xfrm flipH="false" flipV="false" rot="0">
            <a:off x="13312550" y="3231103"/>
            <a:ext cx="495622" cy="661632"/>
          </a:xfrm>
          <a:custGeom>
            <a:avLst/>
            <a:gdLst/>
            <a:ahLst/>
            <a:cxnLst/>
            <a:rect r="r" b="b" t="t" l="l"/>
            <a:pathLst>
              <a:path h="661632" w="495622">
                <a:moveTo>
                  <a:pt x="0" y="0"/>
                </a:moveTo>
                <a:lnTo>
                  <a:pt x="495623" y="0"/>
                </a:lnTo>
                <a:lnTo>
                  <a:pt x="495623" y="661632"/>
                </a:lnTo>
                <a:lnTo>
                  <a:pt x="0" y="661632"/>
                </a:lnTo>
                <a:lnTo>
                  <a:pt x="0" y="0"/>
                </a:lnTo>
                <a:close/>
              </a:path>
            </a:pathLst>
          </a:custGeom>
          <a:blipFill>
            <a:blip r:embed="rId58">
              <a:extLst>
                <a:ext uri="{96DAC541-7B7A-43D3-8B79-37D633B846F1}">
                  <asvg:svgBlip xmlns:asvg="http://schemas.microsoft.com/office/drawing/2016/SVG/main" r:embed="rId59"/>
                </a:ext>
              </a:extLst>
            </a:blip>
            <a:stretch>
              <a:fillRect l="0" t="0" r="0" b="0"/>
            </a:stretch>
          </a:blipFill>
        </p:spPr>
      </p:sp>
      <p:sp>
        <p:nvSpPr>
          <p:cNvPr name="Freeform 31" id="31"/>
          <p:cNvSpPr/>
          <p:nvPr/>
        </p:nvSpPr>
        <p:spPr>
          <a:xfrm flipH="false" flipV="false" rot="0">
            <a:off x="16272890" y="3231103"/>
            <a:ext cx="434271" cy="661632"/>
          </a:xfrm>
          <a:custGeom>
            <a:avLst/>
            <a:gdLst/>
            <a:ahLst/>
            <a:cxnLst/>
            <a:rect r="r" b="b" t="t" l="l"/>
            <a:pathLst>
              <a:path h="661632" w="434271">
                <a:moveTo>
                  <a:pt x="0" y="0"/>
                </a:moveTo>
                <a:lnTo>
                  <a:pt x="434271" y="0"/>
                </a:lnTo>
                <a:lnTo>
                  <a:pt x="434271" y="661632"/>
                </a:lnTo>
                <a:lnTo>
                  <a:pt x="0" y="661632"/>
                </a:lnTo>
                <a:lnTo>
                  <a:pt x="0" y="0"/>
                </a:lnTo>
                <a:close/>
              </a:path>
            </a:pathLst>
          </a:custGeom>
          <a:blipFill>
            <a:blip r:embed="rId60">
              <a:extLst>
                <a:ext uri="{96DAC541-7B7A-43D3-8B79-37D633B846F1}">
                  <asvg:svgBlip xmlns:asvg="http://schemas.microsoft.com/office/drawing/2016/SVG/main" r:embed="rId61"/>
                </a:ext>
              </a:extLst>
            </a:blip>
            <a:stretch>
              <a:fillRect l="0" t="0" r="0" b="0"/>
            </a:stretch>
          </a:blipFill>
        </p:spPr>
      </p:sp>
      <p:grpSp>
        <p:nvGrpSpPr>
          <p:cNvPr name="Group 32" id="32"/>
          <p:cNvGrpSpPr/>
          <p:nvPr/>
        </p:nvGrpSpPr>
        <p:grpSpPr>
          <a:xfrm rot="0">
            <a:off x="1101314" y="1484263"/>
            <a:ext cx="4880374" cy="3927855"/>
            <a:chOff x="0" y="0"/>
            <a:chExt cx="6507166" cy="5237140"/>
          </a:xfrm>
        </p:grpSpPr>
        <p:sp>
          <p:nvSpPr>
            <p:cNvPr name="TextBox 33" id="33"/>
            <p:cNvSpPr txBox="true"/>
            <p:nvPr/>
          </p:nvSpPr>
          <p:spPr>
            <a:xfrm rot="0">
              <a:off x="0" y="23516"/>
              <a:ext cx="6507166" cy="2838831"/>
            </a:xfrm>
            <a:prstGeom prst="rect">
              <a:avLst/>
            </a:prstGeom>
          </p:spPr>
          <p:txBody>
            <a:bodyPr anchor="t" rtlCol="false" tIns="0" lIns="0" bIns="0" rIns="0">
              <a:spAutoFit/>
            </a:bodyPr>
            <a:lstStyle/>
            <a:p>
              <a:pPr algn="l" marL="0" indent="0" lvl="0">
                <a:lnSpc>
                  <a:spcPts val="5528"/>
                </a:lnSpc>
                <a:spcBef>
                  <a:spcPct val="0"/>
                </a:spcBef>
              </a:pPr>
              <a:r>
                <a:rPr lang="en-US" sz="4850" spc="-53" u="none">
                  <a:solidFill>
                    <a:srgbClr val="2B4B82"/>
                  </a:solidFill>
                  <a:latin typeface="Josefin Sans Bold"/>
                </a:rPr>
                <a:t>Nguồn</a:t>
              </a:r>
            </a:p>
            <a:p>
              <a:pPr algn="l" marL="0" indent="0" lvl="0">
                <a:lnSpc>
                  <a:spcPts val="5528"/>
                </a:lnSpc>
                <a:spcBef>
                  <a:spcPct val="0"/>
                </a:spcBef>
              </a:pPr>
              <a:r>
                <a:rPr lang="en-US" sz="4850" spc="-53" u="none">
                  <a:solidFill>
                    <a:srgbClr val="2B4B82"/>
                  </a:solidFill>
                  <a:latin typeface="Josefin Sans Bold"/>
                </a:rPr>
                <a:t>tài nguyên</a:t>
              </a:r>
            </a:p>
            <a:p>
              <a:pPr algn="l" marL="0" indent="0" lvl="0">
                <a:lnSpc>
                  <a:spcPts val="5528"/>
                </a:lnSpc>
                <a:spcBef>
                  <a:spcPct val="0"/>
                </a:spcBef>
              </a:pPr>
              <a:r>
                <a:rPr lang="en-US" sz="4850" spc="-53" u="none">
                  <a:solidFill>
                    <a:srgbClr val="2B4B82"/>
                  </a:solidFill>
                  <a:latin typeface="Josefin Sans Bold"/>
                </a:rPr>
                <a:t>miễn phí</a:t>
              </a:r>
            </a:p>
          </p:txBody>
        </p:sp>
        <p:sp>
          <p:nvSpPr>
            <p:cNvPr name="TextBox 34" id="34"/>
            <p:cNvSpPr txBox="true"/>
            <p:nvPr/>
          </p:nvSpPr>
          <p:spPr>
            <a:xfrm rot="0">
              <a:off x="0" y="3188630"/>
              <a:ext cx="6507166" cy="2036445"/>
            </a:xfrm>
            <a:prstGeom prst="rect">
              <a:avLst/>
            </a:prstGeom>
          </p:spPr>
          <p:txBody>
            <a:bodyPr anchor="t" rtlCol="false" tIns="0" lIns="0" bIns="0" rIns="0">
              <a:spAutoFit/>
            </a:bodyPr>
            <a:lstStyle/>
            <a:p>
              <a:pPr algn="l" marL="0" indent="0" lvl="0">
                <a:lnSpc>
                  <a:spcPts val="3045"/>
                </a:lnSpc>
                <a:spcBef>
                  <a:spcPct val="0"/>
                </a:spcBef>
              </a:pPr>
              <a:r>
                <a:rPr lang="en-US" sz="2175" u="none">
                  <a:solidFill>
                    <a:srgbClr val="2B4B82"/>
                  </a:solidFill>
                  <a:latin typeface="Josefin Sans"/>
                </a:rPr>
                <a:t>Hãy sử dụng những biểu tượng cũng như hình minh họa miễn phí và có thể thay màu này trong thiết kế Canva của bạn</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grpSp>
        <p:nvGrpSpPr>
          <p:cNvPr name="Group 2" id="2"/>
          <p:cNvGrpSpPr/>
          <p:nvPr/>
        </p:nvGrpSpPr>
        <p:grpSpPr>
          <a:xfrm rot="0">
            <a:off x="9302264" y="1684366"/>
            <a:ext cx="8592473" cy="6652549"/>
            <a:chOff x="0" y="0"/>
            <a:chExt cx="11456630" cy="8870065"/>
          </a:xfrm>
        </p:grpSpPr>
        <p:sp>
          <p:nvSpPr>
            <p:cNvPr name="TextBox 3" id="3"/>
            <p:cNvSpPr txBox="true"/>
            <p:nvPr/>
          </p:nvSpPr>
          <p:spPr>
            <a:xfrm rot="0">
              <a:off x="481673" y="-9525"/>
              <a:ext cx="6723775" cy="1289685"/>
            </a:xfrm>
            <a:prstGeom prst="rect">
              <a:avLst/>
            </a:prstGeom>
          </p:spPr>
          <p:txBody>
            <a:bodyPr anchor="t" rtlCol="false" tIns="0" lIns="0" bIns="0" rIns="0">
              <a:spAutoFit/>
            </a:bodyPr>
            <a:lstStyle/>
            <a:p>
              <a:pPr algn="l">
                <a:lnSpc>
                  <a:spcPts val="7559"/>
                </a:lnSpc>
              </a:pPr>
              <a:r>
                <a:rPr lang="en-US" sz="6299">
                  <a:solidFill>
                    <a:srgbClr val="F7B4A7"/>
                  </a:solidFill>
                  <a:latin typeface="Josefin Sans Bold"/>
                </a:rPr>
                <a:t>Chương trình</a:t>
              </a:r>
            </a:p>
          </p:txBody>
        </p:sp>
        <p:sp>
          <p:nvSpPr>
            <p:cNvPr name="TextBox 4" id="4"/>
            <p:cNvSpPr txBox="true"/>
            <p:nvPr/>
          </p:nvSpPr>
          <p:spPr>
            <a:xfrm rot="0">
              <a:off x="481673" y="2327394"/>
              <a:ext cx="7537706" cy="988060"/>
            </a:xfrm>
            <a:prstGeom prst="rect">
              <a:avLst/>
            </a:prstGeom>
          </p:spPr>
          <p:txBody>
            <a:bodyPr anchor="t" rtlCol="false" tIns="0" lIns="0" bIns="0" rIns="0">
              <a:spAutoFit/>
            </a:bodyPr>
            <a:lstStyle/>
            <a:p>
              <a:pPr algn="l">
                <a:lnSpc>
                  <a:spcPts val="3052"/>
                </a:lnSpc>
              </a:pPr>
              <a:r>
                <a:rPr lang="en-US" sz="1849" spc="221">
                  <a:solidFill>
                    <a:srgbClr val="94DDDE"/>
                  </a:solidFill>
                  <a:latin typeface="Josefin Sans"/>
                </a:rPr>
                <a:t>CÁC CHỦ ĐỀ CHÍNH ĐƯỢC THẢO LUẬN TRONG BẢN THUYẾT TRÌNH NÀY</a:t>
              </a:r>
            </a:p>
          </p:txBody>
        </p:sp>
        <p:sp>
          <p:nvSpPr>
            <p:cNvPr name="TextBox 5" id="5"/>
            <p:cNvSpPr txBox="true"/>
            <p:nvPr/>
          </p:nvSpPr>
          <p:spPr>
            <a:xfrm rot="0">
              <a:off x="0" y="4555028"/>
              <a:ext cx="11456630" cy="3979757"/>
            </a:xfrm>
            <a:prstGeom prst="rect">
              <a:avLst/>
            </a:prstGeom>
          </p:spPr>
          <p:txBody>
            <a:bodyPr anchor="t" rtlCol="false" tIns="0" lIns="0" bIns="0" rIns="0">
              <a:spAutoFit/>
            </a:bodyPr>
            <a:lstStyle/>
            <a:p>
              <a:pPr algn="just" marL="609918" indent="-304959" lvl="1">
                <a:lnSpc>
                  <a:spcPts val="3955"/>
                </a:lnSpc>
                <a:buFont typeface="Arial"/>
                <a:buChar char="•"/>
              </a:pPr>
              <a:r>
                <a:rPr lang="en-US" sz="2825">
                  <a:solidFill>
                    <a:srgbClr val="94DDDE"/>
                  </a:solidFill>
                  <a:latin typeface="Josefin Sans"/>
                </a:rPr>
                <a:t>Tác động của công nghệ đối với giáo dục</a:t>
              </a:r>
            </a:p>
            <a:p>
              <a:pPr algn="just" marL="609918" indent="-304959" lvl="1">
                <a:lnSpc>
                  <a:spcPts val="3955"/>
                </a:lnSpc>
                <a:buFont typeface="Arial"/>
                <a:buChar char="•"/>
              </a:pPr>
              <a:r>
                <a:rPr lang="en-US" sz="2825">
                  <a:solidFill>
                    <a:srgbClr val="94DDDE"/>
                  </a:solidFill>
                  <a:latin typeface="Josefin Sans"/>
                </a:rPr>
                <a:t>Thiết lập một không gian học tập ảo</a:t>
              </a:r>
            </a:p>
            <a:p>
              <a:pPr algn="just" marL="609918" indent="-304959" lvl="1">
                <a:lnSpc>
                  <a:spcPts val="3955"/>
                </a:lnSpc>
                <a:buFont typeface="Arial"/>
                <a:buChar char="•"/>
              </a:pPr>
              <a:r>
                <a:rPr lang="en-US" sz="2825">
                  <a:solidFill>
                    <a:srgbClr val="94DDDE"/>
                  </a:solidFill>
                  <a:latin typeface="Josefin Sans"/>
                </a:rPr>
                <a:t>Vai trò của công nghệ tương tác trong giáo dục</a:t>
              </a:r>
            </a:p>
            <a:p>
              <a:pPr algn="just" marL="609918" indent="-304959" lvl="1">
                <a:lnSpc>
                  <a:spcPts val="3955"/>
                </a:lnSpc>
                <a:buFont typeface="Arial"/>
                <a:buChar char="•"/>
              </a:pPr>
              <a:r>
                <a:rPr lang="en-US" sz="2825">
                  <a:solidFill>
                    <a:srgbClr val="94DDDE"/>
                  </a:solidFill>
                  <a:latin typeface="Josefin Sans"/>
                </a:rPr>
                <a:t>Lợi ích của công nghệ tương tác</a:t>
              </a:r>
            </a:p>
            <a:p>
              <a:pPr algn="just" marL="609918" indent="-304959" lvl="1">
                <a:lnSpc>
                  <a:spcPts val="3955"/>
                </a:lnSpc>
                <a:buFont typeface="Arial"/>
                <a:buChar char="•"/>
              </a:pPr>
              <a:r>
                <a:rPr lang="en-US" sz="2825">
                  <a:solidFill>
                    <a:srgbClr val="94DDDE"/>
                  </a:solidFill>
                  <a:latin typeface="Josefin Sans"/>
                </a:rPr>
                <a:t>Học từ xa và phương pháp bình thường mới</a:t>
              </a:r>
            </a:p>
            <a:p>
              <a:pPr algn="just" marL="609918" indent="-304959" lvl="1">
                <a:lnSpc>
                  <a:spcPts val="3955"/>
                </a:lnSpc>
                <a:buFont typeface="Arial"/>
                <a:buChar char="•"/>
              </a:pPr>
              <a:r>
                <a:rPr lang="en-US" sz="2825">
                  <a:solidFill>
                    <a:srgbClr val="94DDDE"/>
                  </a:solidFill>
                  <a:latin typeface="Josefin Sans"/>
                </a:rPr>
                <a:t>Các xu hướng mới cần quan tâm</a:t>
              </a:r>
            </a:p>
          </p:txBody>
        </p:sp>
      </p:grpSp>
      <p:sp>
        <p:nvSpPr>
          <p:cNvPr name="Freeform 6" id="6"/>
          <p:cNvSpPr/>
          <p:nvPr/>
        </p:nvSpPr>
        <p:spPr>
          <a:xfrm flipH="false" flipV="false" rot="0">
            <a:off x="1309758" y="1684366"/>
            <a:ext cx="3874545" cy="5122596"/>
          </a:xfrm>
          <a:custGeom>
            <a:avLst/>
            <a:gdLst/>
            <a:ahLst/>
            <a:cxnLst/>
            <a:rect r="r" b="b" t="t" l="l"/>
            <a:pathLst>
              <a:path h="5122596" w="3874545">
                <a:moveTo>
                  <a:pt x="0" y="0"/>
                </a:moveTo>
                <a:lnTo>
                  <a:pt x="3874546" y="0"/>
                </a:lnTo>
                <a:lnTo>
                  <a:pt x="3874546" y="5122596"/>
                </a:lnTo>
                <a:lnTo>
                  <a:pt x="0" y="51225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380976" y="2475095"/>
            <a:ext cx="3874545" cy="5122596"/>
          </a:xfrm>
          <a:custGeom>
            <a:avLst/>
            <a:gdLst/>
            <a:ahLst/>
            <a:cxnLst/>
            <a:rect r="r" b="b" t="t" l="l"/>
            <a:pathLst>
              <a:path h="5122596" w="3874545">
                <a:moveTo>
                  <a:pt x="0" y="0"/>
                </a:moveTo>
                <a:lnTo>
                  <a:pt x="3874545" y="0"/>
                </a:lnTo>
                <a:lnTo>
                  <a:pt x="3874545" y="5122595"/>
                </a:lnTo>
                <a:lnTo>
                  <a:pt x="0" y="51225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3495732" y="3214319"/>
            <a:ext cx="3874545" cy="5122596"/>
          </a:xfrm>
          <a:custGeom>
            <a:avLst/>
            <a:gdLst/>
            <a:ahLst/>
            <a:cxnLst/>
            <a:rect r="r" b="b" t="t" l="l"/>
            <a:pathLst>
              <a:path h="5122596" w="3874545">
                <a:moveTo>
                  <a:pt x="0" y="0"/>
                </a:moveTo>
                <a:lnTo>
                  <a:pt x="3874545" y="0"/>
                </a:lnTo>
                <a:lnTo>
                  <a:pt x="3874545" y="5122596"/>
                </a:lnTo>
                <a:lnTo>
                  <a:pt x="0" y="51225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Freeform 2" id="2"/>
          <p:cNvSpPr/>
          <p:nvPr/>
        </p:nvSpPr>
        <p:spPr>
          <a:xfrm flipH="false" flipV="false" rot="0">
            <a:off x="11497814" y="3086100"/>
            <a:ext cx="5131837" cy="4114800"/>
          </a:xfrm>
          <a:custGeom>
            <a:avLst/>
            <a:gdLst/>
            <a:ahLst/>
            <a:cxnLst/>
            <a:rect r="r" b="b" t="t" l="l"/>
            <a:pathLst>
              <a:path h="4114800" w="5131837">
                <a:moveTo>
                  <a:pt x="0" y="0"/>
                </a:moveTo>
                <a:lnTo>
                  <a:pt x="5131837" y="0"/>
                </a:lnTo>
                <a:lnTo>
                  <a:pt x="513183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2425019"/>
            <a:ext cx="9768230" cy="5380016"/>
            <a:chOff x="0" y="0"/>
            <a:chExt cx="13024306" cy="7173355"/>
          </a:xfrm>
        </p:grpSpPr>
        <p:sp>
          <p:nvSpPr>
            <p:cNvPr name="TextBox 4" id="4"/>
            <p:cNvSpPr txBox="true"/>
            <p:nvPr/>
          </p:nvSpPr>
          <p:spPr>
            <a:xfrm rot="0">
              <a:off x="0" y="623570"/>
              <a:ext cx="13024306" cy="2620010"/>
            </a:xfrm>
            <a:prstGeom prst="rect">
              <a:avLst/>
            </a:prstGeom>
          </p:spPr>
          <p:txBody>
            <a:bodyPr anchor="t" rtlCol="false" tIns="0" lIns="0" bIns="0" rIns="0">
              <a:spAutoFit/>
            </a:bodyPr>
            <a:lstStyle/>
            <a:p>
              <a:pPr algn="l">
                <a:lnSpc>
                  <a:spcPts val="7680"/>
                </a:lnSpc>
              </a:pPr>
              <a:r>
                <a:rPr lang="en-US" sz="6400">
                  <a:solidFill>
                    <a:srgbClr val="31356E"/>
                  </a:solidFill>
                  <a:latin typeface="Josefin Sans Bold"/>
                </a:rPr>
                <a:t>Tác động của Công nghệ đối với việc Dạy và Học</a:t>
              </a:r>
            </a:p>
          </p:txBody>
        </p:sp>
        <p:sp>
          <p:nvSpPr>
            <p:cNvPr name="TextBox 5" id="5"/>
            <p:cNvSpPr txBox="true"/>
            <p:nvPr/>
          </p:nvSpPr>
          <p:spPr>
            <a:xfrm rot="0">
              <a:off x="0" y="4522230"/>
              <a:ext cx="12478551" cy="2955925"/>
            </a:xfrm>
            <a:prstGeom prst="rect">
              <a:avLst/>
            </a:prstGeom>
          </p:spPr>
          <p:txBody>
            <a:bodyPr anchor="t" rtlCol="false" tIns="0" lIns="0" bIns="0" rIns="0">
              <a:spAutoFit/>
            </a:bodyPr>
            <a:lstStyle/>
            <a:p>
              <a:pPr algn="l">
                <a:lnSpc>
                  <a:spcPts val="3480"/>
                </a:lnSpc>
              </a:pPr>
              <a:r>
                <a:rPr lang="en-US" sz="2900">
                  <a:solidFill>
                    <a:srgbClr val="2B4B82"/>
                  </a:solidFill>
                  <a:latin typeface="Josefin Sans"/>
                </a:rPr>
                <a:t>Công nghệ là một công cụ mạnh mẽ đã và đang</a:t>
              </a:r>
            </a:p>
            <a:p>
              <a:pPr algn="l">
                <a:lnSpc>
                  <a:spcPts val="3480"/>
                </a:lnSpc>
              </a:pPr>
              <a:r>
                <a:rPr lang="en-US" sz="2900">
                  <a:solidFill>
                    <a:srgbClr val="2B4B82"/>
                  </a:solidFill>
                  <a:latin typeface="Josefin Sans"/>
                </a:rPr>
                <a:t>thay đổi cách dạy của giáo viên và cách học của</a:t>
              </a:r>
            </a:p>
            <a:p>
              <a:pPr algn="l">
                <a:lnSpc>
                  <a:spcPts val="3480"/>
                </a:lnSpc>
              </a:pPr>
              <a:r>
                <a:rPr lang="en-US" sz="2900">
                  <a:solidFill>
                    <a:srgbClr val="2B4B82"/>
                  </a:solidFill>
                  <a:latin typeface="Josefin Sans"/>
                </a:rPr>
                <a:t>học sinh. Công nghệ trao cho mọi người cơ hội tiếp cận với giáo dục cũng như tiếp cận nhiều cách khác nhau để giao tiếp và cùng làm việc.</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0">
            <a:off x="1370694" y="2660798"/>
            <a:ext cx="6276929" cy="6314058"/>
            <a:chOff x="0" y="0"/>
            <a:chExt cx="8369239" cy="8418743"/>
          </a:xfrm>
        </p:grpSpPr>
        <p:sp>
          <p:nvSpPr>
            <p:cNvPr name="TextBox 3" id="3"/>
            <p:cNvSpPr txBox="true"/>
            <p:nvPr/>
          </p:nvSpPr>
          <p:spPr>
            <a:xfrm rot="0">
              <a:off x="0" y="-19050"/>
              <a:ext cx="8369239" cy="2620010"/>
            </a:xfrm>
            <a:prstGeom prst="rect">
              <a:avLst/>
            </a:prstGeom>
          </p:spPr>
          <p:txBody>
            <a:bodyPr anchor="t" rtlCol="false" tIns="0" lIns="0" bIns="0" rIns="0">
              <a:spAutoFit/>
            </a:bodyPr>
            <a:lstStyle/>
            <a:p>
              <a:pPr algn="l">
                <a:lnSpc>
                  <a:spcPts val="7680"/>
                </a:lnSpc>
              </a:pPr>
              <a:r>
                <a:rPr lang="en-US" sz="6400">
                  <a:solidFill>
                    <a:srgbClr val="2B4B82"/>
                  </a:solidFill>
                  <a:latin typeface="Josefin Sans Bold"/>
                </a:rPr>
                <a:t>Dạy và Học Truyền thống</a:t>
              </a:r>
            </a:p>
          </p:txBody>
        </p:sp>
        <p:sp>
          <p:nvSpPr>
            <p:cNvPr name="TextBox 4" id="4"/>
            <p:cNvSpPr txBox="true"/>
            <p:nvPr/>
          </p:nvSpPr>
          <p:spPr>
            <a:xfrm rot="0">
              <a:off x="0" y="4521748"/>
              <a:ext cx="8369239" cy="3399155"/>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2B4B82"/>
                  </a:solidFill>
                  <a:latin typeface="Josefin Sans"/>
                </a:rPr>
                <a:t>Tài liệu và dụng cụ học tập vật lý như giấy, bút và bảng đen</a:t>
              </a:r>
            </a:p>
            <a:p>
              <a:pPr algn="l" marL="518160" indent="-259080" lvl="1">
                <a:lnSpc>
                  <a:spcPts val="3359"/>
                </a:lnSpc>
                <a:buFont typeface="Arial"/>
                <a:buChar char="•"/>
              </a:pPr>
              <a:r>
                <a:rPr lang="en-US" sz="2400">
                  <a:solidFill>
                    <a:srgbClr val="2B4B82"/>
                  </a:solidFill>
                  <a:latin typeface="Josefin Sans"/>
                </a:rPr>
                <a:t>Khả năng tiếp cận thông tin và tài liệu giáo dục bị hạn chế</a:t>
              </a:r>
            </a:p>
            <a:p>
              <a:pPr algn="l" marL="518160" indent="-259080" lvl="1">
                <a:lnSpc>
                  <a:spcPts val="3359"/>
                </a:lnSpc>
                <a:buFont typeface="Arial"/>
                <a:buChar char="•"/>
              </a:pPr>
              <a:r>
                <a:rPr lang="en-US" sz="2400">
                  <a:solidFill>
                    <a:srgbClr val="2B4B82"/>
                  </a:solidFill>
                  <a:latin typeface="Josefin Sans"/>
                </a:rPr>
                <a:t>Việc dạy và học thường diễn ra trong  môi trường lớp học trực tiếp</a:t>
              </a:r>
            </a:p>
          </p:txBody>
        </p:sp>
      </p:grpSp>
      <p:grpSp>
        <p:nvGrpSpPr>
          <p:cNvPr name="Group 5" id="5"/>
          <p:cNvGrpSpPr/>
          <p:nvPr/>
        </p:nvGrpSpPr>
        <p:grpSpPr>
          <a:xfrm rot="0">
            <a:off x="10893831" y="2660798"/>
            <a:ext cx="6023474" cy="5894958"/>
            <a:chOff x="0" y="0"/>
            <a:chExt cx="8031299" cy="7859943"/>
          </a:xfrm>
        </p:grpSpPr>
        <p:sp>
          <p:nvSpPr>
            <p:cNvPr name="TextBox 6" id="6"/>
            <p:cNvSpPr txBox="true"/>
            <p:nvPr/>
          </p:nvSpPr>
          <p:spPr>
            <a:xfrm rot="0">
              <a:off x="0" y="-19050"/>
              <a:ext cx="8031299" cy="2620010"/>
            </a:xfrm>
            <a:prstGeom prst="rect">
              <a:avLst/>
            </a:prstGeom>
          </p:spPr>
          <p:txBody>
            <a:bodyPr anchor="t" rtlCol="false" tIns="0" lIns="0" bIns="0" rIns="0">
              <a:spAutoFit/>
            </a:bodyPr>
            <a:lstStyle/>
            <a:p>
              <a:pPr algn="l">
                <a:lnSpc>
                  <a:spcPts val="7680"/>
                </a:lnSpc>
              </a:pPr>
              <a:r>
                <a:rPr lang="en-US" sz="6400">
                  <a:solidFill>
                    <a:srgbClr val="2B4B82"/>
                  </a:solidFill>
                  <a:latin typeface="Josefin Sans Bold"/>
                </a:rPr>
                <a:t>Dạy và Học khi có Công nghệ</a:t>
              </a:r>
            </a:p>
          </p:txBody>
        </p:sp>
        <p:sp>
          <p:nvSpPr>
            <p:cNvPr name="TextBox 7" id="7"/>
            <p:cNvSpPr txBox="true"/>
            <p:nvPr/>
          </p:nvSpPr>
          <p:spPr>
            <a:xfrm rot="0">
              <a:off x="0" y="4521748"/>
              <a:ext cx="8031299" cy="3399155"/>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2B4B82"/>
                  </a:solidFill>
                  <a:latin typeface="Josefin Sans"/>
                </a:rPr>
                <a:t>Khả năng tiếp cận thông tin và tài liệu giáo dục được mở rộng</a:t>
              </a:r>
            </a:p>
            <a:p>
              <a:pPr algn="l" marL="518160" indent="-259080" lvl="1">
                <a:lnSpc>
                  <a:spcPts val="3359"/>
                </a:lnSpc>
                <a:buFont typeface="Arial"/>
                <a:buChar char="•"/>
              </a:pPr>
              <a:r>
                <a:rPr lang="en-US" sz="2400">
                  <a:solidFill>
                    <a:srgbClr val="2B4B82"/>
                  </a:solidFill>
                  <a:latin typeface="Josefin Sans"/>
                </a:rPr>
                <a:t>Có thêm nhiều kênh cũng như công cụ để giao tiếp và cộng tác</a:t>
              </a:r>
            </a:p>
            <a:p>
              <a:pPr algn="l" marL="518160" indent="-259080" lvl="1">
                <a:lnSpc>
                  <a:spcPts val="3359"/>
                </a:lnSpc>
                <a:buFont typeface="Arial"/>
                <a:buChar char="•"/>
              </a:pPr>
              <a:r>
                <a:rPr lang="en-US" sz="2400">
                  <a:solidFill>
                    <a:srgbClr val="2B4B82"/>
                  </a:solidFill>
                  <a:latin typeface="Josefin Sans"/>
                </a:rPr>
                <a:t>Tạo ra hình thức học tập cá nhân hóa hơn cho từng học sinh</a:t>
              </a:r>
            </a:p>
          </p:txBody>
        </p:sp>
      </p:grpSp>
      <p:sp>
        <p:nvSpPr>
          <p:cNvPr name="Freeform 8" id="8"/>
          <p:cNvSpPr/>
          <p:nvPr/>
        </p:nvSpPr>
        <p:spPr>
          <a:xfrm flipH="false" flipV="false" rot="0">
            <a:off x="0" y="-963412"/>
            <a:ext cx="4597438" cy="2842053"/>
          </a:xfrm>
          <a:custGeom>
            <a:avLst/>
            <a:gdLst/>
            <a:ahLst/>
            <a:cxnLst/>
            <a:rect r="r" b="b" t="t" l="l"/>
            <a:pathLst>
              <a:path h="2842053" w="4597438">
                <a:moveTo>
                  <a:pt x="0" y="0"/>
                </a:moveTo>
                <a:lnTo>
                  <a:pt x="4597438" y="0"/>
                </a:lnTo>
                <a:lnTo>
                  <a:pt x="4597438"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true" flipV="false" rot="0">
            <a:off x="10551837" y="390596"/>
            <a:ext cx="2076668" cy="1276207"/>
          </a:xfrm>
          <a:custGeom>
            <a:avLst/>
            <a:gdLst/>
            <a:ahLst/>
            <a:cxnLst/>
            <a:rect r="r" b="b" t="t" l="l"/>
            <a:pathLst>
              <a:path h="1276207" w="2076668">
                <a:moveTo>
                  <a:pt x="2076668" y="0"/>
                </a:moveTo>
                <a:lnTo>
                  <a:pt x="0" y="0"/>
                </a:lnTo>
                <a:lnTo>
                  <a:pt x="0" y="1276208"/>
                </a:lnTo>
                <a:lnTo>
                  <a:pt x="2076668" y="1276208"/>
                </a:lnTo>
                <a:lnTo>
                  <a:pt x="207666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3138681" y="-2447996"/>
            <a:ext cx="3837986" cy="4114800"/>
          </a:xfrm>
          <a:custGeom>
            <a:avLst/>
            <a:gdLst/>
            <a:ahLst/>
            <a:cxnLst/>
            <a:rect r="r" b="b" t="t" l="l"/>
            <a:pathLst>
              <a:path h="4114800" w="3837986">
                <a:moveTo>
                  <a:pt x="0" y="0"/>
                </a:moveTo>
                <a:lnTo>
                  <a:pt x="3837987" y="0"/>
                </a:lnTo>
                <a:lnTo>
                  <a:pt x="383798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4994246" y="-3759204"/>
            <a:ext cx="5357753" cy="5591583"/>
          </a:xfrm>
          <a:custGeom>
            <a:avLst/>
            <a:gdLst/>
            <a:ahLst/>
            <a:cxnLst/>
            <a:rect r="r" b="b" t="t" l="l"/>
            <a:pathLst>
              <a:path h="5591583" w="5357753">
                <a:moveTo>
                  <a:pt x="0" y="0"/>
                </a:moveTo>
                <a:lnTo>
                  <a:pt x="5357752" y="0"/>
                </a:lnTo>
                <a:lnTo>
                  <a:pt x="5357752"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p:cSld>
    <p:bg>
      <p:bgPr>
        <a:solidFill>
          <a:srgbClr val="94DDDE"/>
        </a:solidFill>
      </p:bgPr>
    </p:bg>
    <p:spTree>
      <p:nvGrpSpPr>
        <p:cNvPr id="1" name=""/>
        <p:cNvGrpSpPr/>
        <p:nvPr/>
      </p:nvGrpSpPr>
      <p:grpSpPr>
        <a:xfrm>
          <a:off x="0" y="0"/>
          <a:ext cx="0" cy="0"/>
          <a:chOff x="0" y="0"/>
          <a:chExt cx="0" cy="0"/>
        </a:xfrm>
      </p:grpSpPr>
      <p:sp>
        <p:nvSpPr>
          <p:cNvPr name="TextBox 2" id="2"/>
          <p:cNvSpPr txBox="true"/>
          <p:nvPr/>
        </p:nvSpPr>
        <p:spPr>
          <a:xfrm rot="0">
            <a:off x="1028700" y="1009650"/>
            <a:ext cx="16135350" cy="994410"/>
          </a:xfrm>
          <a:prstGeom prst="rect">
            <a:avLst/>
          </a:prstGeom>
        </p:spPr>
        <p:txBody>
          <a:bodyPr anchor="t" rtlCol="false" tIns="0" lIns="0" bIns="0" rIns="0">
            <a:spAutoFit/>
          </a:bodyPr>
          <a:lstStyle/>
          <a:p>
            <a:pPr algn="ctr">
              <a:lnSpc>
                <a:spcPts val="7680"/>
              </a:lnSpc>
            </a:pPr>
            <a:r>
              <a:rPr lang="en-US" sz="6400">
                <a:solidFill>
                  <a:srgbClr val="2B4B82"/>
                </a:solidFill>
                <a:latin typeface="Josefin Sans Bold"/>
              </a:rPr>
              <a:t>Cách thiết lập một lớp học ảo</a:t>
            </a:r>
          </a:p>
        </p:txBody>
      </p:sp>
      <p:grpSp>
        <p:nvGrpSpPr>
          <p:cNvPr name="Group 3" id="3"/>
          <p:cNvGrpSpPr/>
          <p:nvPr/>
        </p:nvGrpSpPr>
        <p:grpSpPr>
          <a:xfrm rot="0">
            <a:off x="4584432" y="4153055"/>
            <a:ext cx="2401669" cy="3288107"/>
            <a:chOff x="0" y="0"/>
            <a:chExt cx="3202226" cy="4384143"/>
          </a:xfrm>
        </p:grpSpPr>
        <p:sp>
          <p:nvSpPr>
            <p:cNvPr name="TextBox 4" id="4"/>
            <p:cNvSpPr txBox="true"/>
            <p:nvPr/>
          </p:nvSpPr>
          <p:spPr>
            <a:xfrm rot="0">
              <a:off x="0" y="-57150"/>
              <a:ext cx="3202226" cy="626172"/>
            </a:xfrm>
            <a:prstGeom prst="rect">
              <a:avLst/>
            </a:prstGeom>
          </p:spPr>
          <p:txBody>
            <a:bodyPr anchor="t" rtlCol="false" tIns="0" lIns="0" bIns="0" rIns="0">
              <a:spAutoFit/>
            </a:bodyPr>
            <a:lstStyle/>
            <a:p>
              <a:pPr algn="ctr">
                <a:lnSpc>
                  <a:spcPts val="3919"/>
                </a:lnSpc>
              </a:pPr>
              <a:r>
                <a:rPr lang="en-US" sz="2800" spc="478">
                  <a:solidFill>
                    <a:srgbClr val="2B4B82"/>
                  </a:solidFill>
                  <a:latin typeface="Josefin Sans Bold"/>
                </a:rPr>
                <a:t>BƯỚC</a:t>
              </a:r>
            </a:p>
          </p:txBody>
        </p:sp>
        <p:sp>
          <p:nvSpPr>
            <p:cNvPr name="TextBox 5" id="5"/>
            <p:cNvSpPr txBox="true"/>
            <p:nvPr/>
          </p:nvSpPr>
          <p:spPr>
            <a:xfrm rot="0">
              <a:off x="0" y="2928692"/>
              <a:ext cx="3202226" cy="1967884"/>
            </a:xfrm>
            <a:prstGeom prst="rect">
              <a:avLst/>
            </a:prstGeom>
          </p:spPr>
          <p:txBody>
            <a:bodyPr anchor="t" rtlCol="false" tIns="0" lIns="0" bIns="0" rIns="0">
              <a:spAutoFit/>
            </a:bodyPr>
            <a:lstStyle/>
            <a:p>
              <a:pPr algn="ctr">
                <a:lnSpc>
                  <a:spcPts val="2940"/>
                </a:lnSpc>
              </a:pPr>
              <a:r>
                <a:rPr lang="en-US" sz="2100">
                  <a:solidFill>
                    <a:srgbClr val="2B4B82"/>
                  </a:solidFill>
                  <a:latin typeface="Josefin Sans"/>
                </a:rPr>
                <a:t>Chuẩn bị sẵn sàng và biết cách</a:t>
              </a:r>
            </a:p>
            <a:p>
              <a:pPr algn="ctr">
                <a:lnSpc>
                  <a:spcPts val="2940"/>
                </a:lnSpc>
              </a:pPr>
              <a:r>
                <a:rPr lang="en-US" sz="2100">
                  <a:solidFill>
                    <a:srgbClr val="2B4B82"/>
                  </a:solidFill>
                  <a:latin typeface="Josefin Sans"/>
                </a:rPr>
                <a:t>sử dụng các</a:t>
              </a:r>
            </a:p>
            <a:p>
              <a:pPr algn="ctr">
                <a:lnSpc>
                  <a:spcPts val="2940"/>
                </a:lnSpc>
              </a:pPr>
              <a:r>
                <a:rPr lang="en-US" sz="2100">
                  <a:solidFill>
                    <a:srgbClr val="2B4B82"/>
                  </a:solidFill>
                  <a:latin typeface="Josefin Sans"/>
                </a:rPr>
                <a:t>tài liệu này.</a:t>
              </a:r>
            </a:p>
          </p:txBody>
        </p:sp>
        <p:sp>
          <p:nvSpPr>
            <p:cNvPr name="TextBox 6" id="6"/>
            <p:cNvSpPr txBox="true"/>
            <p:nvPr/>
          </p:nvSpPr>
          <p:spPr>
            <a:xfrm rot="0">
              <a:off x="0" y="906221"/>
              <a:ext cx="3202226" cy="1692220"/>
            </a:xfrm>
            <a:prstGeom prst="rect">
              <a:avLst/>
            </a:prstGeom>
          </p:spPr>
          <p:txBody>
            <a:bodyPr anchor="t" rtlCol="false" tIns="0" lIns="0" bIns="0" rIns="0">
              <a:spAutoFit/>
            </a:bodyPr>
            <a:lstStyle/>
            <a:p>
              <a:pPr algn="ctr">
                <a:lnSpc>
                  <a:spcPts val="3359"/>
                </a:lnSpc>
              </a:pPr>
              <a:r>
                <a:rPr lang="en-US" sz="2400">
                  <a:solidFill>
                    <a:srgbClr val="2B4B82"/>
                  </a:solidFill>
                  <a:latin typeface="Josefin Sans Bold"/>
                </a:rPr>
                <a:t>Xem qua tất cả các tài liệu học trực tuyến.</a:t>
              </a:r>
            </a:p>
          </p:txBody>
        </p:sp>
      </p:grpSp>
      <p:grpSp>
        <p:nvGrpSpPr>
          <p:cNvPr name="Group 7" id="7"/>
          <p:cNvGrpSpPr/>
          <p:nvPr/>
        </p:nvGrpSpPr>
        <p:grpSpPr>
          <a:xfrm rot="0">
            <a:off x="1123950" y="4153055"/>
            <a:ext cx="2459408" cy="3293976"/>
            <a:chOff x="0" y="0"/>
            <a:chExt cx="3279211" cy="4391968"/>
          </a:xfrm>
        </p:grpSpPr>
        <p:sp>
          <p:nvSpPr>
            <p:cNvPr name="TextBox 8" id="8"/>
            <p:cNvSpPr txBox="true"/>
            <p:nvPr/>
          </p:nvSpPr>
          <p:spPr>
            <a:xfrm rot="0">
              <a:off x="0" y="-57150"/>
              <a:ext cx="3279211" cy="626172"/>
            </a:xfrm>
            <a:prstGeom prst="rect">
              <a:avLst/>
            </a:prstGeom>
          </p:spPr>
          <p:txBody>
            <a:bodyPr anchor="t" rtlCol="false" tIns="0" lIns="0" bIns="0" rIns="0">
              <a:spAutoFit/>
            </a:bodyPr>
            <a:lstStyle/>
            <a:p>
              <a:pPr algn="ctr">
                <a:lnSpc>
                  <a:spcPts val="3919"/>
                </a:lnSpc>
              </a:pPr>
              <a:r>
                <a:rPr lang="en-US" sz="2799" spc="478">
                  <a:solidFill>
                    <a:srgbClr val="2B4B82"/>
                  </a:solidFill>
                  <a:latin typeface="Josefin Sans Bold"/>
                </a:rPr>
                <a:t>BƯỚC</a:t>
              </a:r>
            </a:p>
          </p:txBody>
        </p:sp>
        <p:sp>
          <p:nvSpPr>
            <p:cNvPr name="TextBox 9" id="9"/>
            <p:cNvSpPr txBox="true"/>
            <p:nvPr/>
          </p:nvSpPr>
          <p:spPr>
            <a:xfrm rot="0">
              <a:off x="0" y="2936517"/>
              <a:ext cx="3279211" cy="1967884"/>
            </a:xfrm>
            <a:prstGeom prst="rect">
              <a:avLst/>
            </a:prstGeom>
          </p:spPr>
          <p:txBody>
            <a:bodyPr anchor="t" rtlCol="false" tIns="0" lIns="0" bIns="0" rIns="0">
              <a:spAutoFit/>
            </a:bodyPr>
            <a:lstStyle/>
            <a:p>
              <a:pPr algn="ctr">
                <a:lnSpc>
                  <a:spcPts val="2940"/>
                </a:lnSpc>
              </a:pPr>
              <a:r>
                <a:rPr lang="en-US" sz="2100">
                  <a:solidFill>
                    <a:srgbClr val="2B4B82"/>
                  </a:solidFill>
                  <a:latin typeface="Josefin Sans"/>
                </a:rPr>
                <a:t>Nghiên cứu về </a:t>
              </a:r>
            </a:p>
            <a:p>
              <a:pPr algn="ctr">
                <a:lnSpc>
                  <a:spcPts val="2940"/>
                </a:lnSpc>
              </a:pPr>
              <a:r>
                <a:rPr lang="en-US" sz="2100">
                  <a:solidFill>
                    <a:srgbClr val="2B4B82"/>
                  </a:solidFill>
                  <a:latin typeface="Josefin Sans"/>
                </a:rPr>
                <a:t>ệ thống để tối đa hóa công dụng</a:t>
              </a:r>
            </a:p>
            <a:p>
              <a:pPr algn="ctr">
                <a:lnSpc>
                  <a:spcPts val="2940"/>
                </a:lnSpc>
              </a:pPr>
              <a:r>
                <a:rPr lang="en-US" sz="2100">
                  <a:solidFill>
                    <a:srgbClr val="2B4B82"/>
                  </a:solidFill>
                  <a:latin typeface="Josefin Sans"/>
                </a:rPr>
                <a:t>của hệ thống đó.</a:t>
              </a:r>
            </a:p>
          </p:txBody>
        </p:sp>
        <p:sp>
          <p:nvSpPr>
            <p:cNvPr name="TextBox 10" id="10"/>
            <p:cNvSpPr txBox="true"/>
            <p:nvPr/>
          </p:nvSpPr>
          <p:spPr>
            <a:xfrm rot="0">
              <a:off x="0" y="900631"/>
              <a:ext cx="3279211" cy="1692220"/>
            </a:xfrm>
            <a:prstGeom prst="rect">
              <a:avLst/>
            </a:prstGeom>
          </p:spPr>
          <p:txBody>
            <a:bodyPr anchor="t" rtlCol="false" tIns="0" lIns="0" bIns="0" rIns="0">
              <a:spAutoFit/>
            </a:bodyPr>
            <a:lstStyle/>
            <a:p>
              <a:pPr algn="ctr">
                <a:lnSpc>
                  <a:spcPts val="3359"/>
                </a:lnSpc>
              </a:pPr>
              <a:r>
                <a:rPr lang="en-US" sz="2400">
                  <a:solidFill>
                    <a:srgbClr val="2B4B82"/>
                  </a:solidFill>
                  <a:latin typeface="Josefin Sans Bold"/>
                </a:rPr>
                <a:t>Chọn một</a:t>
              </a:r>
            </a:p>
            <a:p>
              <a:pPr algn="ctr">
                <a:lnSpc>
                  <a:spcPts val="3359"/>
                </a:lnSpc>
              </a:pPr>
              <a:r>
                <a:rPr lang="en-US" sz="2400">
                  <a:solidFill>
                    <a:srgbClr val="2B4B82"/>
                  </a:solidFill>
                  <a:latin typeface="Josefin Sans Bold"/>
                </a:rPr>
                <a:t>hệ thống</a:t>
              </a:r>
            </a:p>
            <a:p>
              <a:pPr algn="ctr">
                <a:lnSpc>
                  <a:spcPts val="3359"/>
                </a:lnSpc>
              </a:pPr>
              <a:r>
                <a:rPr lang="en-US" sz="2400">
                  <a:solidFill>
                    <a:srgbClr val="2B4B82"/>
                  </a:solidFill>
                  <a:latin typeface="Josefin Sans Bold"/>
                </a:rPr>
                <a:t>quản lý học tập.</a:t>
              </a:r>
            </a:p>
          </p:txBody>
        </p:sp>
      </p:grpSp>
      <p:grpSp>
        <p:nvGrpSpPr>
          <p:cNvPr name="Group 11" id="11"/>
          <p:cNvGrpSpPr/>
          <p:nvPr/>
        </p:nvGrpSpPr>
        <p:grpSpPr>
          <a:xfrm rot="0">
            <a:off x="7819046" y="4153055"/>
            <a:ext cx="2459408" cy="3288107"/>
            <a:chOff x="0" y="0"/>
            <a:chExt cx="3279211" cy="4384143"/>
          </a:xfrm>
        </p:grpSpPr>
        <p:sp>
          <p:nvSpPr>
            <p:cNvPr name="TextBox 12" id="12"/>
            <p:cNvSpPr txBox="true"/>
            <p:nvPr/>
          </p:nvSpPr>
          <p:spPr>
            <a:xfrm rot="0">
              <a:off x="0" y="-57150"/>
              <a:ext cx="3279211" cy="626172"/>
            </a:xfrm>
            <a:prstGeom prst="rect">
              <a:avLst/>
            </a:prstGeom>
          </p:spPr>
          <p:txBody>
            <a:bodyPr anchor="t" rtlCol="false" tIns="0" lIns="0" bIns="0" rIns="0">
              <a:spAutoFit/>
            </a:bodyPr>
            <a:lstStyle/>
            <a:p>
              <a:pPr algn="ctr">
                <a:lnSpc>
                  <a:spcPts val="3919"/>
                </a:lnSpc>
              </a:pPr>
              <a:r>
                <a:rPr lang="en-US" sz="2799" spc="478">
                  <a:solidFill>
                    <a:srgbClr val="2B4B82"/>
                  </a:solidFill>
                  <a:latin typeface="Josefin Sans Bold"/>
                </a:rPr>
                <a:t>BƯỚC</a:t>
              </a:r>
            </a:p>
          </p:txBody>
        </p:sp>
        <p:sp>
          <p:nvSpPr>
            <p:cNvPr name="TextBox 13" id="13"/>
            <p:cNvSpPr txBox="true"/>
            <p:nvPr/>
          </p:nvSpPr>
          <p:spPr>
            <a:xfrm rot="0">
              <a:off x="0" y="2928692"/>
              <a:ext cx="3279211" cy="1967884"/>
            </a:xfrm>
            <a:prstGeom prst="rect">
              <a:avLst/>
            </a:prstGeom>
          </p:spPr>
          <p:txBody>
            <a:bodyPr anchor="t" rtlCol="false" tIns="0" lIns="0" bIns="0" rIns="0">
              <a:spAutoFit/>
            </a:bodyPr>
            <a:lstStyle/>
            <a:p>
              <a:pPr algn="ctr">
                <a:lnSpc>
                  <a:spcPts val="2940"/>
                </a:lnSpc>
              </a:pPr>
              <a:r>
                <a:rPr lang="en-US" sz="2100">
                  <a:solidFill>
                    <a:srgbClr val="2B4B82"/>
                  </a:solidFill>
                  <a:latin typeface="Josefin Sans"/>
                </a:rPr>
                <a:t>Sử dụng các</a:t>
              </a:r>
            </a:p>
            <a:p>
              <a:pPr algn="ctr">
                <a:lnSpc>
                  <a:spcPts val="2940"/>
                </a:lnSpc>
              </a:pPr>
              <a:r>
                <a:rPr lang="en-US" sz="2100">
                  <a:solidFill>
                    <a:srgbClr val="2B4B82"/>
                  </a:solidFill>
                  <a:latin typeface="Josefin Sans"/>
                </a:rPr>
                <a:t>công cụ cần thiết để quản lý thời gian hiệu quả.</a:t>
              </a:r>
            </a:p>
          </p:txBody>
        </p:sp>
        <p:sp>
          <p:nvSpPr>
            <p:cNvPr name="TextBox 14" id="14"/>
            <p:cNvSpPr txBox="true"/>
            <p:nvPr/>
          </p:nvSpPr>
          <p:spPr>
            <a:xfrm rot="0">
              <a:off x="0" y="906221"/>
              <a:ext cx="3279211" cy="1692220"/>
            </a:xfrm>
            <a:prstGeom prst="rect">
              <a:avLst/>
            </a:prstGeom>
          </p:spPr>
          <p:txBody>
            <a:bodyPr anchor="t" rtlCol="false" tIns="0" lIns="0" bIns="0" rIns="0">
              <a:spAutoFit/>
            </a:bodyPr>
            <a:lstStyle/>
            <a:p>
              <a:pPr algn="ctr">
                <a:lnSpc>
                  <a:spcPts val="3359"/>
                </a:lnSpc>
              </a:pPr>
              <a:r>
                <a:rPr lang="en-US" sz="2400">
                  <a:solidFill>
                    <a:srgbClr val="2B4B82"/>
                  </a:solidFill>
                  <a:latin typeface="Josefin Sans Bold"/>
                </a:rPr>
                <a:t>Đầu tư vào một ứng dụng lịch và giao tiếp.</a:t>
              </a:r>
            </a:p>
          </p:txBody>
        </p:sp>
      </p:grpSp>
      <p:grpSp>
        <p:nvGrpSpPr>
          <p:cNvPr name="Group 15" id="15"/>
          <p:cNvGrpSpPr/>
          <p:nvPr/>
        </p:nvGrpSpPr>
        <p:grpSpPr>
          <a:xfrm rot="0">
            <a:off x="11266418" y="4153055"/>
            <a:ext cx="2680634" cy="3657844"/>
            <a:chOff x="0" y="0"/>
            <a:chExt cx="3574179" cy="4877125"/>
          </a:xfrm>
        </p:grpSpPr>
        <p:sp>
          <p:nvSpPr>
            <p:cNvPr name="TextBox 16" id="16"/>
            <p:cNvSpPr txBox="true"/>
            <p:nvPr/>
          </p:nvSpPr>
          <p:spPr>
            <a:xfrm rot="0">
              <a:off x="0" y="-57150"/>
              <a:ext cx="3574179" cy="626172"/>
            </a:xfrm>
            <a:prstGeom prst="rect">
              <a:avLst/>
            </a:prstGeom>
          </p:spPr>
          <p:txBody>
            <a:bodyPr anchor="t" rtlCol="false" tIns="0" lIns="0" bIns="0" rIns="0">
              <a:spAutoFit/>
            </a:bodyPr>
            <a:lstStyle/>
            <a:p>
              <a:pPr algn="ctr">
                <a:lnSpc>
                  <a:spcPts val="3919"/>
                </a:lnSpc>
              </a:pPr>
              <a:r>
                <a:rPr lang="en-US" sz="2800" spc="478">
                  <a:solidFill>
                    <a:srgbClr val="2B4B82"/>
                  </a:solidFill>
                  <a:latin typeface="Josefin Sans Bold"/>
                </a:rPr>
                <a:t>BƯỚC</a:t>
              </a:r>
            </a:p>
          </p:txBody>
        </p:sp>
        <p:sp>
          <p:nvSpPr>
            <p:cNvPr name="TextBox 17" id="17"/>
            <p:cNvSpPr txBox="true"/>
            <p:nvPr/>
          </p:nvSpPr>
          <p:spPr>
            <a:xfrm rot="0">
              <a:off x="0" y="2928692"/>
              <a:ext cx="3574179" cy="2465729"/>
            </a:xfrm>
            <a:prstGeom prst="rect">
              <a:avLst/>
            </a:prstGeom>
          </p:spPr>
          <p:txBody>
            <a:bodyPr anchor="t" rtlCol="false" tIns="0" lIns="0" bIns="0" rIns="0">
              <a:spAutoFit/>
            </a:bodyPr>
            <a:lstStyle/>
            <a:p>
              <a:pPr algn="ctr">
                <a:lnSpc>
                  <a:spcPts val="2940"/>
                </a:lnSpc>
              </a:pPr>
            </a:p>
            <a:p>
              <a:pPr algn="ctr">
                <a:lnSpc>
                  <a:spcPts val="2940"/>
                </a:lnSpc>
              </a:pPr>
              <a:r>
                <a:rPr lang="en-US" sz="2100">
                  <a:solidFill>
                    <a:srgbClr val="2B4B82"/>
                  </a:solidFill>
                  <a:latin typeface="Josefin Sans"/>
                </a:rPr>
                <a:t>Ưu tiên chọn</a:t>
              </a:r>
            </a:p>
            <a:p>
              <a:pPr algn="ctr">
                <a:lnSpc>
                  <a:spcPts val="2940"/>
                </a:lnSpc>
              </a:pPr>
              <a:r>
                <a:rPr lang="en-US" sz="2100">
                  <a:solidFill>
                    <a:srgbClr val="2B4B82"/>
                  </a:solidFill>
                  <a:latin typeface="Josefin Sans"/>
                </a:rPr>
                <a:t>nền tảng mạnh mẽ giúp thực hiện tốt các mục tiêu của bạn.</a:t>
              </a:r>
            </a:p>
          </p:txBody>
        </p:sp>
        <p:sp>
          <p:nvSpPr>
            <p:cNvPr name="TextBox 18" id="18"/>
            <p:cNvSpPr txBox="true"/>
            <p:nvPr/>
          </p:nvSpPr>
          <p:spPr>
            <a:xfrm rot="0">
              <a:off x="0" y="906221"/>
              <a:ext cx="3574179" cy="2261161"/>
            </a:xfrm>
            <a:prstGeom prst="rect">
              <a:avLst/>
            </a:prstGeom>
          </p:spPr>
          <p:txBody>
            <a:bodyPr anchor="t" rtlCol="false" tIns="0" lIns="0" bIns="0" rIns="0">
              <a:spAutoFit/>
            </a:bodyPr>
            <a:lstStyle/>
            <a:p>
              <a:pPr algn="ctr">
                <a:lnSpc>
                  <a:spcPts val="3359"/>
                </a:lnSpc>
              </a:pPr>
              <a:r>
                <a:rPr lang="en-US" sz="2400">
                  <a:solidFill>
                    <a:srgbClr val="2B4B82"/>
                  </a:solidFill>
                  <a:latin typeface="Josefin Sans Bold"/>
                </a:rPr>
                <a:t>Chọn một</a:t>
              </a:r>
            </a:p>
            <a:p>
              <a:pPr algn="ctr">
                <a:lnSpc>
                  <a:spcPts val="3359"/>
                </a:lnSpc>
              </a:pPr>
              <a:r>
                <a:rPr lang="en-US" sz="2400">
                  <a:solidFill>
                    <a:srgbClr val="2B4B82"/>
                  </a:solidFill>
                  <a:latin typeface="Josefin Sans Bold"/>
                </a:rPr>
                <a:t>nền tảng</a:t>
              </a:r>
            </a:p>
            <a:p>
              <a:pPr algn="ctr">
                <a:lnSpc>
                  <a:spcPts val="3359"/>
                </a:lnSpc>
              </a:pPr>
              <a:r>
                <a:rPr lang="en-US" sz="2400">
                  <a:solidFill>
                    <a:srgbClr val="2B4B82"/>
                  </a:solidFill>
                  <a:latin typeface="Josefin Sans Bold"/>
                </a:rPr>
                <a:t>phát trực tuyến bảo mật.</a:t>
              </a:r>
            </a:p>
          </p:txBody>
        </p:sp>
      </p:grpSp>
      <p:grpSp>
        <p:nvGrpSpPr>
          <p:cNvPr name="Group 19" id="19"/>
          <p:cNvGrpSpPr/>
          <p:nvPr/>
        </p:nvGrpSpPr>
        <p:grpSpPr>
          <a:xfrm rot="0">
            <a:off x="14704642" y="4153055"/>
            <a:ext cx="2459408" cy="3657844"/>
            <a:chOff x="0" y="0"/>
            <a:chExt cx="3279211" cy="4877125"/>
          </a:xfrm>
        </p:grpSpPr>
        <p:sp>
          <p:nvSpPr>
            <p:cNvPr name="TextBox 20" id="20"/>
            <p:cNvSpPr txBox="true"/>
            <p:nvPr/>
          </p:nvSpPr>
          <p:spPr>
            <a:xfrm rot="0">
              <a:off x="0" y="-57150"/>
              <a:ext cx="3279211" cy="626172"/>
            </a:xfrm>
            <a:prstGeom prst="rect">
              <a:avLst/>
            </a:prstGeom>
          </p:spPr>
          <p:txBody>
            <a:bodyPr anchor="t" rtlCol="false" tIns="0" lIns="0" bIns="0" rIns="0">
              <a:spAutoFit/>
            </a:bodyPr>
            <a:lstStyle/>
            <a:p>
              <a:pPr algn="ctr">
                <a:lnSpc>
                  <a:spcPts val="3919"/>
                </a:lnSpc>
              </a:pPr>
              <a:r>
                <a:rPr lang="en-US" sz="2799" spc="478">
                  <a:solidFill>
                    <a:srgbClr val="2B4B82"/>
                  </a:solidFill>
                  <a:latin typeface="Josefin Sans Bold"/>
                </a:rPr>
                <a:t>BƯỚC</a:t>
              </a:r>
            </a:p>
          </p:txBody>
        </p:sp>
        <p:sp>
          <p:nvSpPr>
            <p:cNvPr name="TextBox 21" id="21"/>
            <p:cNvSpPr txBox="true"/>
            <p:nvPr/>
          </p:nvSpPr>
          <p:spPr>
            <a:xfrm rot="0">
              <a:off x="0" y="2928692"/>
              <a:ext cx="3279211" cy="2465729"/>
            </a:xfrm>
            <a:prstGeom prst="rect">
              <a:avLst/>
            </a:prstGeom>
          </p:spPr>
          <p:txBody>
            <a:bodyPr anchor="t" rtlCol="false" tIns="0" lIns="0" bIns="0" rIns="0">
              <a:spAutoFit/>
            </a:bodyPr>
            <a:lstStyle/>
            <a:p>
              <a:pPr algn="ctr">
                <a:lnSpc>
                  <a:spcPts val="2940"/>
                </a:lnSpc>
              </a:pPr>
            </a:p>
            <a:p>
              <a:pPr algn="ctr">
                <a:lnSpc>
                  <a:spcPts val="2940"/>
                </a:lnSpc>
              </a:pPr>
              <a:r>
                <a:rPr lang="en-US" sz="2100">
                  <a:solidFill>
                    <a:srgbClr val="2B4B82"/>
                  </a:solidFill>
                  <a:latin typeface="Josefin Sans"/>
                </a:rPr>
                <a:t>Tạo ra môi trường học tập</a:t>
              </a:r>
            </a:p>
            <a:p>
              <a:pPr algn="ctr">
                <a:lnSpc>
                  <a:spcPts val="2940"/>
                </a:lnSpc>
              </a:pPr>
              <a:r>
                <a:rPr lang="en-US" sz="2100">
                  <a:solidFill>
                    <a:srgbClr val="2B4B82"/>
                  </a:solidFill>
                  <a:latin typeface="Josefin Sans"/>
                </a:rPr>
                <a:t>khuyến khích</a:t>
              </a:r>
            </a:p>
            <a:p>
              <a:pPr algn="ctr">
                <a:lnSpc>
                  <a:spcPts val="2940"/>
                </a:lnSpc>
              </a:pPr>
              <a:r>
                <a:rPr lang="en-US" sz="2100">
                  <a:solidFill>
                    <a:srgbClr val="2B4B82"/>
                  </a:solidFill>
                  <a:latin typeface="Josefin Sans"/>
                </a:rPr>
                <a:t>làm việc nhóm.</a:t>
              </a:r>
            </a:p>
          </p:txBody>
        </p:sp>
        <p:sp>
          <p:nvSpPr>
            <p:cNvPr name="TextBox 22" id="22"/>
            <p:cNvSpPr txBox="true"/>
            <p:nvPr/>
          </p:nvSpPr>
          <p:spPr>
            <a:xfrm rot="0">
              <a:off x="0" y="906221"/>
              <a:ext cx="3279211" cy="2261161"/>
            </a:xfrm>
            <a:prstGeom prst="rect">
              <a:avLst/>
            </a:prstGeom>
          </p:spPr>
          <p:txBody>
            <a:bodyPr anchor="t" rtlCol="false" tIns="0" lIns="0" bIns="0" rIns="0">
              <a:spAutoFit/>
            </a:bodyPr>
            <a:lstStyle/>
            <a:p>
              <a:pPr algn="ctr">
                <a:lnSpc>
                  <a:spcPts val="3359"/>
                </a:lnSpc>
              </a:pPr>
              <a:r>
                <a:rPr lang="en-US" sz="2400">
                  <a:solidFill>
                    <a:srgbClr val="2B4B82"/>
                  </a:solidFill>
                  <a:latin typeface="Josefin Sans Bold"/>
                </a:rPr>
                <a:t>Chọn các</a:t>
              </a:r>
            </a:p>
            <a:p>
              <a:pPr algn="ctr">
                <a:lnSpc>
                  <a:spcPts val="3359"/>
                </a:lnSpc>
              </a:pPr>
              <a:r>
                <a:rPr lang="en-US" sz="2400">
                  <a:solidFill>
                    <a:srgbClr val="2B4B82"/>
                  </a:solidFill>
                  <a:latin typeface="Josefin Sans Bold"/>
                </a:rPr>
                <a:t>ứng dụng</a:t>
              </a:r>
            </a:p>
            <a:p>
              <a:pPr algn="ctr">
                <a:lnSpc>
                  <a:spcPts val="3359"/>
                </a:lnSpc>
              </a:pPr>
              <a:r>
                <a:rPr lang="en-US" sz="2400">
                  <a:solidFill>
                    <a:srgbClr val="2B4B82"/>
                  </a:solidFill>
                  <a:latin typeface="Josefin Sans Bold"/>
                </a:rPr>
                <a:t>thúc đẩy sự cộng tác.</a:t>
              </a:r>
            </a:p>
          </p:txBody>
        </p:sp>
      </p:grpSp>
      <p:grpSp>
        <p:nvGrpSpPr>
          <p:cNvPr name="Group 23" id="23"/>
          <p:cNvGrpSpPr/>
          <p:nvPr/>
        </p:nvGrpSpPr>
        <p:grpSpPr>
          <a:xfrm rot="0">
            <a:off x="2051969" y="3258915"/>
            <a:ext cx="14021736" cy="669290"/>
            <a:chOff x="0" y="0"/>
            <a:chExt cx="18695648" cy="892387"/>
          </a:xfrm>
        </p:grpSpPr>
        <p:sp>
          <p:nvSpPr>
            <p:cNvPr name="TextBox 24" id="24"/>
            <p:cNvSpPr txBox="true"/>
            <p:nvPr/>
          </p:nvSpPr>
          <p:spPr>
            <a:xfrm rot="0">
              <a:off x="0" y="-104775"/>
              <a:ext cx="804493" cy="998855"/>
            </a:xfrm>
            <a:prstGeom prst="rect">
              <a:avLst/>
            </a:prstGeom>
          </p:spPr>
          <p:txBody>
            <a:bodyPr anchor="t" rtlCol="false" tIns="0" lIns="0" bIns="0" rIns="0">
              <a:spAutoFit/>
            </a:bodyPr>
            <a:lstStyle/>
            <a:p>
              <a:pPr algn="ctr">
                <a:lnSpc>
                  <a:spcPts val="6160"/>
                </a:lnSpc>
              </a:pPr>
              <a:r>
                <a:rPr lang="en-US" sz="4400" spc="752">
                  <a:solidFill>
                    <a:srgbClr val="2B4B82"/>
                  </a:solidFill>
                  <a:latin typeface="Josefin Sans Bold"/>
                </a:rPr>
                <a:t>1</a:t>
              </a:r>
            </a:p>
          </p:txBody>
        </p:sp>
        <p:sp>
          <p:nvSpPr>
            <p:cNvPr name="TextBox 25" id="25"/>
            <p:cNvSpPr txBox="true"/>
            <p:nvPr/>
          </p:nvSpPr>
          <p:spPr>
            <a:xfrm rot="0">
              <a:off x="4575484" y="-104775"/>
              <a:ext cx="804493" cy="998855"/>
            </a:xfrm>
            <a:prstGeom prst="rect">
              <a:avLst/>
            </a:prstGeom>
          </p:spPr>
          <p:txBody>
            <a:bodyPr anchor="t" rtlCol="false" tIns="0" lIns="0" bIns="0" rIns="0">
              <a:spAutoFit/>
            </a:bodyPr>
            <a:lstStyle/>
            <a:p>
              <a:pPr algn="ctr">
                <a:lnSpc>
                  <a:spcPts val="6160"/>
                </a:lnSpc>
              </a:pPr>
              <a:r>
                <a:rPr lang="en-US" sz="4400" spc="752">
                  <a:solidFill>
                    <a:srgbClr val="2B4B82"/>
                  </a:solidFill>
                  <a:latin typeface="Josefin Sans Bold"/>
                </a:rPr>
                <a:t>2</a:t>
              </a:r>
            </a:p>
          </p:txBody>
        </p:sp>
        <p:sp>
          <p:nvSpPr>
            <p:cNvPr name="TextBox 26" id="26"/>
            <p:cNvSpPr txBox="true"/>
            <p:nvPr/>
          </p:nvSpPr>
          <p:spPr>
            <a:xfrm rot="0">
              <a:off x="8926794" y="-104775"/>
              <a:ext cx="804493" cy="998855"/>
            </a:xfrm>
            <a:prstGeom prst="rect">
              <a:avLst/>
            </a:prstGeom>
          </p:spPr>
          <p:txBody>
            <a:bodyPr anchor="t" rtlCol="false" tIns="0" lIns="0" bIns="0" rIns="0">
              <a:spAutoFit/>
            </a:bodyPr>
            <a:lstStyle/>
            <a:p>
              <a:pPr algn="ctr">
                <a:lnSpc>
                  <a:spcPts val="6160"/>
                </a:lnSpc>
              </a:pPr>
              <a:r>
                <a:rPr lang="en-US" sz="4400" spc="752">
                  <a:solidFill>
                    <a:srgbClr val="2B4B82"/>
                  </a:solidFill>
                  <a:latin typeface="Josefin Sans Bold"/>
                </a:rPr>
                <a:t>3</a:t>
              </a:r>
            </a:p>
          </p:txBody>
        </p:sp>
        <p:sp>
          <p:nvSpPr>
            <p:cNvPr name="TextBox 27" id="27"/>
            <p:cNvSpPr txBox="true"/>
            <p:nvPr/>
          </p:nvSpPr>
          <p:spPr>
            <a:xfrm rot="0">
              <a:off x="13670775" y="-104775"/>
              <a:ext cx="804493" cy="998855"/>
            </a:xfrm>
            <a:prstGeom prst="rect">
              <a:avLst/>
            </a:prstGeom>
          </p:spPr>
          <p:txBody>
            <a:bodyPr anchor="t" rtlCol="false" tIns="0" lIns="0" bIns="0" rIns="0">
              <a:spAutoFit/>
            </a:bodyPr>
            <a:lstStyle/>
            <a:p>
              <a:pPr algn="ctr">
                <a:lnSpc>
                  <a:spcPts val="6160"/>
                </a:lnSpc>
              </a:pPr>
              <a:r>
                <a:rPr lang="en-US" sz="4400" spc="752">
                  <a:solidFill>
                    <a:srgbClr val="2B4B82"/>
                  </a:solidFill>
                  <a:latin typeface="Josefin Sans Bold"/>
                </a:rPr>
                <a:t>4</a:t>
              </a:r>
            </a:p>
          </p:txBody>
        </p:sp>
        <p:sp>
          <p:nvSpPr>
            <p:cNvPr name="TextBox 28" id="28"/>
            <p:cNvSpPr txBox="true"/>
            <p:nvPr/>
          </p:nvSpPr>
          <p:spPr>
            <a:xfrm rot="0">
              <a:off x="17891155" y="-104775"/>
              <a:ext cx="804493" cy="998855"/>
            </a:xfrm>
            <a:prstGeom prst="rect">
              <a:avLst/>
            </a:prstGeom>
          </p:spPr>
          <p:txBody>
            <a:bodyPr anchor="t" rtlCol="false" tIns="0" lIns="0" bIns="0" rIns="0">
              <a:spAutoFit/>
            </a:bodyPr>
            <a:lstStyle/>
            <a:p>
              <a:pPr algn="ctr">
                <a:lnSpc>
                  <a:spcPts val="6160"/>
                </a:lnSpc>
              </a:pPr>
              <a:r>
                <a:rPr lang="en-US" sz="4400" spc="752">
                  <a:solidFill>
                    <a:srgbClr val="2B4B82"/>
                  </a:solidFill>
                  <a:latin typeface="Josefin Sans Bold"/>
                </a:rPr>
                <a:t>5</a:t>
              </a:r>
            </a:p>
          </p:txBody>
        </p:sp>
        <p:sp>
          <p:nvSpPr>
            <p:cNvPr name="AutoShape 29" id="29"/>
            <p:cNvSpPr/>
            <p:nvPr/>
          </p:nvSpPr>
          <p:spPr>
            <a:xfrm rot="0">
              <a:off x="804493" y="395393"/>
              <a:ext cx="3529461" cy="0"/>
            </a:xfrm>
            <a:prstGeom prst="line">
              <a:avLst/>
            </a:prstGeom>
            <a:ln cap="flat" w="38100">
              <a:solidFill>
                <a:srgbClr val="2B4B82"/>
              </a:solidFill>
              <a:prstDash val="solid"/>
              <a:headEnd type="none" len="sm" w="sm"/>
              <a:tailEnd type="none" len="sm" w="sm"/>
            </a:ln>
          </p:spPr>
        </p:sp>
        <p:sp>
          <p:nvSpPr>
            <p:cNvPr name="AutoShape 30" id="30"/>
            <p:cNvSpPr/>
            <p:nvPr/>
          </p:nvSpPr>
          <p:spPr>
            <a:xfrm rot="0">
              <a:off x="5397334" y="382693"/>
              <a:ext cx="3529461" cy="0"/>
            </a:xfrm>
            <a:prstGeom prst="line">
              <a:avLst/>
            </a:prstGeom>
            <a:ln cap="flat" w="38100">
              <a:solidFill>
                <a:srgbClr val="2B4B82"/>
              </a:solidFill>
              <a:prstDash val="solid"/>
              <a:headEnd type="none" len="sm" w="sm"/>
              <a:tailEnd type="none" len="sm" w="sm"/>
            </a:ln>
          </p:spPr>
        </p:sp>
        <p:sp>
          <p:nvSpPr>
            <p:cNvPr name="AutoShape 31" id="31"/>
            <p:cNvSpPr/>
            <p:nvPr/>
          </p:nvSpPr>
          <p:spPr>
            <a:xfrm rot="0">
              <a:off x="9980379" y="382693"/>
              <a:ext cx="3529461" cy="0"/>
            </a:xfrm>
            <a:prstGeom prst="line">
              <a:avLst/>
            </a:prstGeom>
            <a:ln cap="flat" w="38100">
              <a:solidFill>
                <a:srgbClr val="2B4B82"/>
              </a:solidFill>
              <a:prstDash val="solid"/>
              <a:headEnd type="none" len="sm" w="sm"/>
              <a:tailEnd type="none" len="sm" w="sm"/>
            </a:ln>
          </p:spPr>
        </p:sp>
        <p:sp>
          <p:nvSpPr>
            <p:cNvPr name="AutoShape 32" id="32"/>
            <p:cNvSpPr/>
            <p:nvPr/>
          </p:nvSpPr>
          <p:spPr>
            <a:xfrm rot="0">
              <a:off x="14361695" y="382693"/>
              <a:ext cx="3529461" cy="0"/>
            </a:xfrm>
            <a:prstGeom prst="line">
              <a:avLst/>
            </a:prstGeom>
            <a:ln cap="flat" w="38100">
              <a:solidFill>
                <a:srgbClr val="2B4B82"/>
              </a:solidFill>
              <a:prstDash val="solid"/>
              <a:headEnd type="none" len="sm" w="sm"/>
              <a:tailEnd type="none" len="sm" w="sm"/>
            </a:ln>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grpSp>
        <p:nvGrpSpPr>
          <p:cNvPr name="Group 2" id="2"/>
          <p:cNvGrpSpPr/>
          <p:nvPr/>
        </p:nvGrpSpPr>
        <p:grpSpPr>
          <a:xfrm rot="0">
            <a:off x="1028700" y="2334079"/>
            <a:ext cx="7165867" cy="5315664"/>
            <a:chOff x="0" y="0"/>
            <a:chExt cx="9554489" cy="7087552"/>
          </a:xfrm>
        </p:grpSpPr>
        <p:sp>
          <p:nvSpPr>
            <p:cNvPr name="TextBox 3" id="3"/>
            <p:cNvSpPr txBox="true"/>
            <p:nvPr/>
          </p:nvSpPr>
          <p:spPr>
            <a:xfrm rot="0">
              <a:off x="0" y="500380"/>
              <a:ext cx="9554489" cy="2638425"/>
            </a:xfrm>
            <a:prstGeom prst="rect">
              <a:avLst/>
            </a:prstGeom>
          </p:spPr>
          <p:txBody>
            <a:bodyPr anchor="t" rtlCol="false" tIns="0" lIns="0" bIns="0" rIns="0">
              <a:spAutoFit/>
            </a:bodyPr>
            <a:lstStyle/>
            <a:p>
              <a:pPr algn="l">
                <a:lnSpc>
                  <a:spcPts val="7507"/>
                </a:lnSpc>
              </a:pPr>
              <a:r>
                <a:rPr lang="en-US" sz="7150">
                  <a:solidFill>
                    <a:srgbClr val="F7B4A7"/>
                  </a:solidFill>
                  <a:latin typeface="Josefin Sans Bold"/>
                </a:rPr>
                <a:t>Áp dụng lớp học ảo trên thế giới</a:t>
              </a:r>
            </a:p>
          </p:txBody>
        </p:sp>
        <p:sp>
          <p:nvSpPr>
            <p:cNvPr name="TextBox 4" id="4"/>
            <p:cNvSpPr txBox="true"/>
            <p:nvPr/>
          </p:nvSpPr>
          <p:spPr>
            <a:xfrm rot="0">
              <a:off x="0" y="3725467"/>
              <a:ext cx="9289780" cy="658410"/>
            </a:xfrm>
            <a:prstGeom prst="rect">
              <a:avLst/>
            </a:prstGeom>
          </p:spPr>
          <p:txBody>
            <a:bodyPr anchor="t" rtlCol="false" tIns="0" lIns="0" bIns="0" rIns="0">
              <a:spAutoFit/>
            </a:bodyPr>
            <a:lstStyle/>
            <a:p>
              <a:pPr algn="l">
                <a:lnSpc>
                  <a:spcPts val="3967"/>
                </a:lnSpc>
              </a:pPr>
              <a:r>
                <a:rPr lang="en-US" sz="3099" spc="471">
                  <a:solidFill>
                    <a:srgbClr val="94DDDE"/>
                  </a:solidFill>
                  <a:latin typeface="Josefin Sans"/>
                </a:rPr>
                <a:t>TÍNH ĐẾN THÁNG 1/2021</a:t>
              </a:r>
            </a:p>
          </p:txBody>
        </p:sp>
        <p:sp>
          <p:nvSpPr>
            <p:cNvPr name="TextBox 5" id="5"/>
            <p:cNvSpPr txBox="true"/>
            <p:nvPr/>
          </p:nvSpPr>
          <p:spPr>
            <a:xfrm rot="0">
              <a:off x="0" y="5059150"/>
              <a:ext cx="7606424" cy="2030942"/>
            </a:xfrm>
            <a:prstGeom prst="rect">
              <a:avLst/>
            </a:prstGeom>
          </p:spPr>
          <p:txBody>
            <a:bodyPr anchor="t" rtlCol="false" tIns="0" lIns="0" bIns="0" rIns="0">
              <a:spAutoFit/>
            </a:bodyPr>
            <a:lstStyle/>
            <a:p>
              <a:pPr algn="l">
                <a:lnSpc>
                  <a:spcPts val="4060"/>
                </a:lnSpc>
              </a:pPr>
              <a:r>
                <a:rPr lang="en-US" sz="2900">
                  <a:solidFill>
                    <a:srgbClr val="94DDDE"/>
                  </a:solidFill>
                  <a:latin typeface="Josefin Sans"/>
                </a:rPr>
                <a:t>Các buổi học hiện được tiến hành trực tuyến tại 95% trường học trên thế giới.</a:t>
              </a:r>
            </a:p>
          </p:txBody>
        </p:sp>
      </p:grpSp>
      <p:pic>
        <p:nvPicPr>
          <p:cNvPr name="Picture 6" id="6"/>
          <p:cNvPicPr>
            <a:picLocks noChangeAspect="true"/>
          </p:cNvPicPr>
          <p:nvPr/>
        </p:nvPicPr>
        <p:blipFill>
          <a:blip r:embed="rId2"/>
          <a:stretch>
            <a:fillRect/>
          </a:stretch>
        </p:blipFill>
        <p:spPr>
          <a:xfrm rot="0">
            <a:off x="8386135" y="801342"/>
            <a:ext cx="9094384" cy="8684318"/>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6912767" cy="10287000"/>
          </a:xfrm>
          <a:custGeom>
            <a:avLst/>
            <a:gdLst/>
            <a:ahLst/>
            <a:cxnLst/>
            <a:rect r="r" b="b" t="t" l="l"/>
            <a:pathLst>
              <a:path h="10287000" w="6912767">
                <a:moveTo>
                  <a:pt x="0" y="0"/>
                </a:moveTo>
                <a:lnTo>
                  <a:pt x="6912767" y="0"/>
                </a:lnTo>
                <a:lnTo>
                  <a:pt x="6912767" y="10287000"/>
                </a:lnTo>
                <a:lnTo>
                  <a:pt x="0" y="10287000"/>
                </a:lnTo>
                <a:lnTo>
                  <a:pt x="0" y="0"/>
                </a:lnTo>
                <a:close/>
              </a:path>
            </a:pathLst>
          </a:custGeom>
          <a:blipFill>
            <a:blip r:embed="rId2"/>
            <a:stretch>
              <a:fillRect l="-26224" t="0" r="-96992" b="0"/>
            </a:stretch>
          </a:blipFill>
        </p:spPr>
      </p:sp>
      <p:grpSp>
        <p:nvGrpSpPr>
          <p:cNvPr name="Group 3" id="3"/>
          <p:cNvGrpSpPr/>
          <p:nvPr/>
        </p:nvGrpSpPr>
        <p:grpSpPr>
          <a:xfrm rot="0">
            <a:off x="8097063" y="2337588"/>
            <a:ext cx="9162237" cy="5983300"/>
            <a:chOff x="0" y="0"/>
            <a:chExt cx="12216316" cy="7977733"/>
          </a:xfrm>
        </p:grpSpPr>
        <p:sp>
          <p:nvSpPr>
            <p:cNvPr name="TextBox 4" id="4"/>
            <p:cNvSpPr txBox="true"/>
            <p:nvPr/>
          </p:nvSpPr>
          <p:spPr>
            <a:xfrm rot="0">
              <a:off x="0" y="71120"/>
              <a:ext cx="12216316" cy="2448560"/>
            </a:xfrm>
            <a:prstGeom prst="rect">
              <a:avLst/>
            </a:prstGeom>
          </p:spPr>
          <p:txBody>
            <a:bodyPr anchor="t" rtlCol="false" tIns="0" lIns="0" bIns="0" rIns="0">
              <a:spAutoFit/>
            </a:bodyPr>
            <a:lstStyle/>
            <a:p>
              <a:pPr algn="l">
                <a:lnSpc>
                  <a:spcPts val="7230"/>
                </a:lnSpc>
              </a:pPr>
              <a:r>
                <a:rPr lang="en-US" sz="6025">
                  <a:solidFill>
                    <a:srgbClr val="2B4B82"/>
                  </a:solidFill>
                  <a:latin typeface="Josefin Sans Bold"/>
                </a:rPr>
                <a:t>Vai trò của Công nghệ Tương tác trong Học tập</a:t>
              </a:r>
            </a:p>
          </p:txBody>
        </p:sp>
        <p:sp>
          <p:nvSpPr>
            <p:cNvPr name="TextBox 5" id="5"/>
            <p:cNvSpPr txBox="true"/>
            <p:nvPr/>
          </p:nvSpPr>
          <p:spPr>
            <a:xfrm rot="0">
              <a:off x="0" y="3104803"/>
              <a:ext cx="12216316" cy="1565910"/>
            </a:xfrm>
            <a:prstGeom prst="rect">
              <a:avLst/>
            </a:prstGeom>
          </p:spPr>
          <p:txBody>
            <a:bodyPr anchor="t" rtlCol="false" tIns="0" lIns="0" bIns="0" rIns="0">
              <a:spAutoFit/>
            </a:bodyPr>
            <a:lstStyle/>
            <a:p>
              <a:pPr algn="l">
                <a:lnSpc>
                  <a:spcPts val="4994"/>
                </a:lnSpc>
              </a:pPr>
              <a:r>
                <a:rPr lang="en-US" sz="2699" spc="426">
                  <a:solidFill>
                    <a:srgbClr val="2B4B82"/>
                  </a:solidFill>
                  <a:latin typeface="Josefin Sans"/>
                </a:rPr>
                <a:t>CÔNG NGHỆ TƯƠNG TÁC MỞ RA</a:t>
              </a:r>
            </a:p>
            <a:p>
              <a:pPr algn="l">
                <a:lnSpc>
                  <a:spcPts val="4994"/>
                </a:lnSpc>
              </a:pPr>
              <a:r>
                <a:rPr lang="en-US" sz="2699" spc="426">
                  <a:solidFill>
                    <a:srgbClr val="2B4B82"/>
                  </a:solidFill>
                  <a:latin typeface="Josefin Sans"/>
                </a:rPr>
                <a:t>NHỮNG CÁCH DẠY VÀ HỌC MỚI</a:t>
              </a:r>
            </a:p>
          </p:txBody>
        </p:sp>
        <p:sp>
          <p:nvSpPr>
            <p:cNvPr name="TextBox 6" id="6"/>
            <p:cNvSpPr txBox="true"/>
            <p:nvPr/>
          </p:nvSpPr>
          <p:spPr>
            <a:xfrm rot="0">
              <a:off x="0" y="5461863"/>
              <a:ext cx="12216316" cy="2526030"/>
            </a:xfrm>
            <a:prstGeom prst="rect">
              <a:avLst/>
            </a:prstGeom>
          </p:spPr>
          <p:txBody>
            <a:bodyPr anchor="t" rtlCol="false" tIns="0" lIns="0" bIns="0" rIns="0">
              <a:spAutoFit/>
            </a:bodyPr>
            <a:lstStyle/>
            <a:p>
              <a:pPr algn="l">
                <a:lnSpc>
                  <a:spcPts val="3780"/>
                </a:lnSpc>
              </a:pPr>
              <a:r>
                <a:rPr lang="en-US" sz="2700">
                  <a:solidFill>
                    <a:srgbClr val="2B4B82"/>
                  </a:solidFill>
                  <a:latin typeface="Josefin Sans"/>
                </a:rPr>
                <a:t>Công nghệ tương tác giúp tạo ra nhiều cơ hội giao tiếp. Công nghệ này khuyến khích giáo viên và học sinh</a:t>
              </a:r>
            </a:p>
            <a:p>
              <a:pPr algn="l">
                <a:lnSpc>
                  <a:spcPts val="3780"/>
                </a:lnSpc>
              </a:pPr>
              <a:r>
                <a:rPr lang="en-US" sz="2700">
                  <a:solidFill>
                    <a:srgbClr val="2B4B82"/>
                  </a:solidFill>
                  <a:latin typeface="Josefin Sans"/>
                </a:rPr>
                <a:t>giao tiếp nhiều hơn, chia sẻ và thảo luận các ý tưởng, đồng thời cộng tác với nhau.</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10476342" y="1951228"/>
            <a:ext cx="6338112" cy="6384545"/>
          </a:xfrm>
          <a:custGeom>
            <a:avLst/>
            <a:gdLst/>
            <a:ahLst/>
            <a:cxnLst/>
            <a:rect r="r" b="b" t="t" l="l"/>
            <a:pathLst>
              <a:path h="6384545" w="6338112">
                <a:moveTo>
                  <a:pt x="0" y="0"/>
                </a:moveTo>
                <a:lnTo>
                  <a:pt x="6338112" y="0"/>
                </a:lnTo>
                <a:lnTo>
                  <a:pt x="6338112" y="6384544"/>
                </a:lnTo>
                <a:lnTo>
                  <a:pt x="0" y="6384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615956" y="3181350"/>
            <a:ext cx="8489114" cy="3905250"/>
          </a:xfrm>
          <a:prstGeom prst="rect">
            <a:avLst/>
          </a:prstGeom>
        </p:spPr>
        <p:txBody>
          <a:bodyPr anchor="t" rtlCol="false" tIns="0" lIns="0" bIns="0" rIns="0">
            <a:spAutoFit/>
          </a:bodyPr>
          <a:lstStyle/>
          <a:p>
            <a:pPr algn="l">
              <a:lnSpc>
                <a:spcPts val="10200"/>
              </a:lnSpc>
            </a:pPr>
            <a:r>
              <a:rPr lang="en-US" sz="8500">
                <a:solidFill>
                  <a:srgbClr val="F7B4A7"/>
                </a:solidFill>
                <a:latin typeface="Josefin Sans Bold"/>
              </a:rPr>
              <a:t>Lợi ích của Công nghệ Tương tác</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7B4A7"/>
        </a:solidFill>
      </p:bgPr>
    </p:bg>
    <p:spTree>
      <p:nvGrpSpPr>
        <p:cNvPr id="1" name=""/>
        <p:cNvGrpSpPr/>
        <p:nvPr/>
      </p:nvGrpSpPr>
      <p:grpSpPr>
        <a:xfrm>
          <a:off x="0" y="0"/>
          <a:ext cx="0" cy="0"/>
          <a:chOff x="0" y="0"/>
          <a:chExt cx="0" cy="0"/>
        </a:xfrm>
      </p:grpSpPr>
      <p:grpSp>
        <p:nvGrpSpPr>
          <p:cNvPr name="Group 2" id="2"/>
          <p:cNvGrpSpPr/>
          <p:nvPr/>
        </p:nvGrpSpPr>
        <p:grpSpPr>
          <a:xfrm rot="0">
            <a:off x="946160" y="824590"/>
            <a:ext cx="9569415" cy="3229680"/>
            <a:chOff x="0" y="0"/>
            <a:chExt cx="12759220" cy="4306241"/>
          </a:xfrm>
        </p:grpSpPr>
        <p:sp>
          <p:nvSpPr>
            <p:cNvPr name="TextBox 3" id="3"/>
            <p:cNvSpPr txBox="true"/>
            <p:nvPr/>
          </p:nvSpPr>
          <p:spPr>
            <a:xfrm rot="0">
              <a:off x="0" y="190500"/>
              <a:ext cx="12759220" cy="2758440"/>
            </a:xfrm>
            <a:prstGeom prst="rect">
              <a:avLst/>
            </a:prstGeom>
          </p:spPr>
          <p:txBody>
            <a:bodyPr anchor="t" rtlCol="false" tIns="0" lIns="0" bIns="0" rIns="0">
              <a:spAutoFit/>
            </a:bodyPr>
            <a:lstStyle/>
            <a:p>
              <a:pPr algn="l">
                <a:lnSpc>
                  <a:spcPts val="7694"/>
                </a:lnSpc>
              </a:pPr>
              <a:r>
                <a:rPr lang="en-US" sz="8099" spc="-80">
                  <a:solidFill>
                    <a:srgbClr val="2B4B82"/>
                  </a:solidFill>
                  <a:latin typeface="Josefin Sans Bold"/>
                </a:rPr>
                <a:t>Lợi ích đối với</a:t>
              </a:r>
            </a:p>
            <a:p>
              <a:pPr algn="l">
                <a:lnSpc>
                  <a:spcPts val="7694"/>
                </a:lnSpc>
              </a:pPr>
              <a:r>
                <a:rPr lang="en-US" sz="8099" spc="-80">
                  <a:solidFill>
                    <a:srgbClr val="2B4B82"/>
                  </a:solidFill>
                  <a:latin typeface="Josefin Sans Bold"/>
                </a:rPr>
                <a:t>giáo viên</a:t>
              </a:r>
            </a:p>
          </p:txBody>
        </p:sp>
        <p:sp>
          <p:nvSpPr>
            <p:cNvPr name="TextBox 4" id="4"/>
            <p:cNvSpPr txBox="true"/>
            <p:nvPr/>
          </p:nvSpPr>
          <p:spPr>
            <a:xfrm rot="0">
              <a:off x="0" y="3000427"/>
              <a:ext cx="12759220" cy="1307931"/>
            </a:xfrm>
            <a:prstGeom prst="rect">
              <a:avLst/>
            </a:prstGeom>
          </p:spPr>
          <p:txBody>
            <a:bodyPr anchor="t" rtlCol="false" tIns="0" lIns="0" bIns="0" rIns="0">
              <a:spAutoFit/>
            </a:bodyPr>
            <a:lstStyle/>
            <a:p>
              <a:pPr algn="l">
                <a:lnSpc>
                  <a:spcPts val="4055"/>
                </a:lnSpc>
              </a:pPr>
              <a:r>
                <a:rPr lang="en-US" sz="2399" spc="479">
                  <a:solidFill>
                    <a:srgbClr val="2B4B82"/>
                  </a:solidFill>
                  <a:latin typeface="Josefin Sans"/>
                </a:rPr>
                <a:t>CÔNG NGHỆ GIÚP GIÁO VIÊN THỰC HIỆN CÔNG VIỆC CỦA HỌ THẾ NÀO</a:t>
              </a:r>
            </a:p>
          </p:txBody>
        </p:sp>
      </p:grpSp>
      <p:sp>
        <p:nvSpPr>
          <p:cNvPr name="Freeform 5" id="5"/>
          <p:cNvSpPr/>
          <p:nvPr/>
        </p:nvSpPr>
        <p:spPr>
          <a:xfrm flipH="false" flipV="false" rot="0">
            <a:off x="12443088" y="-1095217"/>
            <a:ext cx="6414740" cy="6631780"/>
          </a:xfrm>
          <a:custGeom>
            <a:avLst/>
            <a:gdLst/>
            <a:ahLst/>
            <a:cxnLst/>
            <a:rect r="r" b="b" t="t" l="l"/>
            <a:pathLst>
              <a:path h="6631780" w="6414740">
                <a:moveTo>
                  <a:pt x="0" y="0"/>
                </a:moveTo>
                <a:lnTo>
                  <a:pt x="6414740" y="0"/>
                </a:lnTo>
                <a:lnTo>
                  <a:pt x="6414740" y="6631780"/>
                </a:lnTo>
                <a:lnTo>
                  <a:pt x="0" y="6631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6988543" y="7547109"/>
            <a:ext cx="4310914" cy="1712645"/>
          </a:xfrm>
          <a:prstGeom prst="rect">
            <a:avLst/>
          </a:prstGeom>
        </p:spPr>
        <p:txBody>
          <a:bodyPr anchor="t" rtlCol="false" tIns="0" lIns="0" bIns="0" rIns="0">
            <a:spAutoFit/>
          </a:bodyPr>
          <a:lstStyle/>
          <a:p>
            <a:pPr algn="l">
              <a:lnSpc>
                <a:spcPts val="3359"/>
              </a:lnSpc>
            </a:pPr>
            <a:r>
              <a:rPr lang="en-US" sz="2400">
                <a:solidFill>
                  <a:srgbClr val="2B4B82"/>
                </a:solidFill>
                <a:latin typeface="Josefin Sans"/>
              </a:rPr>
              <a:t>Giáo viên có thể giao tiếp với học sinh của mình tốt hơn và hỗ trợ các em trong quá trình học</a:t>
            </a:r>
          </a:p>
        </p:txBody>
      </p:sp>
      <p:sp>
        <p:nvSpPr>
          <p:cNvPr name="TextBox 7" id="7"/>
          <p:cNvSpPr txBox="true"/>
          <p:nvPr/>
        </p:nvSpPr>
        <p:spPr>
          <a:xfrm rot="0">
            <a:off x="12948386" y="7547109"/>
            <a:ext cx="4310914" cy="1712645"/>
          </a:xfrm>
          <a:prstGeom prst="rect">
            <a:avLst/>
          </a:prstGeom>
        </p:spPr>
        <p:txBody>
          <a:bodyPr anchor="t" rtlCol="false" tIns="0" lIns="0" bIns="0" rIns="0">
            <a:spAutoFit/>
          </a:bodyPr>
          <a:lstStyle/>
          <a:p>
            <a:pPr algn="l">
              <a:lnSpc>
                <a:spcPts val="3359"/>
              </a:lnSpc>
            </a:pPr>
            <a:r>
              <a:rPr lang="en-US" sz="2400">
                <a:solidFill>
                  <a:srgbClr val="2B4B82"/>
                </a:solidFill>
                <a:latin typeface="Josefin Sans"/>
              </a:rPr>
              <a:t>Giáo viên có thể tìm thấy các tài nguyên học tập cập nhật và bổ sung giúp ích cho họ trong công việc</a:t>
            </a:r>
          </a:p>
        </p:txBody>
      </p:sp>
      <p:sp>
        <p:nvSpPr>
          <p:cNvPr name="TextBox 8" id="8"/>
          <p:cNvSpPr txBox="true"/>
          <p:nvPr/>
        </p:nvSpPr>
        <p:spPr>
          <a:xfrm rot="0">
            <a:off x="1028700" y="6220429"/>
            <a:ext cx="4310914" cy="981699"/>
          </a:xfrm>
          <a:prstGeom prst="rect">
            <a:avLst/>
          </a:prstGeom>
        </p:spPr>
        <p:txBody>
          <a:bodyPr anchor="t" rtlCol="false" tIns="0" lIns="0" bIns="0" rIns="0">
            <a:spAutoFit/>
          </a:bodyPr>
          <a:lstStyle/>
          <a:p>
            <a:pPr algn="l">
              <a:lnSpc>
                <a:spcPts val="3920"/>
              </a:lnSpc>
            </a:pPr>
            <a:r>
              <a:rPr lang="en-US" sz="2800">
                <a:solidFill>
                  <a:srgbClr val="2B4B82"/>
                </a:solidFill>
                <a:latin typeface="Josefin Sans Bold"/>
              </a:rPr>
              <a:t>Cho phép giáo viên</a:t>
            </a:r>
          </a:p>
          <a:p>
            <a:pPr algn="l">
              <a:lnSpc>
                <a:spcPts val="3920"/>
              </a:lnSpc>
            </a:pPr>
            <a:r>
              <a:rPr lang="en-US" sz="2800">
                <a:solidFill>
                  <a:srgbClr val="2B4B82"/>
                </a:solidFill>
                <a:latin typeface="Josefin Sans Bold"/>
              </a:rPr>
              <a:t>linh hoạt hơn</a:t>
            </a:r>
          </a:p>
        </p:txBody>
      </p:sp>
      <p:sp>
        <p:nvSpPr>
          <p:cNvPr name="TextBox 9" id="9"/>
          <p:cNvSpPr txBox="true"/>
          <p:nvPr/>
        </p:nvSpPr>
        <p:spPr>
          <a:xfrm rot="0">
            <a:off x="1028700" y="7547109"/>
            <a:ext cx="4310914" cy="2139377"/>
          </a:xfrm>
          <a:prstGeom prst="rect">
            <a:avLst/>
          </a:prstGeom>
        </p:spPr>
        <p:txBody>
          <a:bodyPr anchor="t" rtlCol="false" tIns="0" lIns="0" bIns="0" rIns="0">
            <a:spAutoFit/>
          </a:bodyPr>
          <a:lstStyle/>
          <a:p>
            <a:pPr algn="l">
              <a:lnSpc>
                <a:spcPts val="3359"/>
              </a:lnSpc>
            </a:pPr>
            <a:r>
              <a:rPr lang="en-US" sz="2400">
                <a:solidFill>
                  <a:srgbClr val="2B4B82"/>
                </a:solidFill>
                <a:latin typeface="Josefin Sans"/>
              </a:rPr>
              <a:t>Giáo viên có thể sử dụng nhiều phương pháp và công cụ</a:t>
            </a:r>
          </a:p>
          <a:p>
            <a:pPr algn="l">
              <a:lnSpc>
                <a:spcPts val="3359"/>
              </a:lnSpc>
            </a:pPr>
            <a:r>
              <a:rPr lang="en-US" sz="2400">
                <a:solidFill>
                  <a:srgbClr val="2B4B82"/>
                </a:solidFill>
                <a:latin typeface="Josefin Sans"/>
              </a:rPr>
              <a:t>giảng dạy khác nhau sao cho phù hợp với bài học hoặc</a:t>
            </a:r>
          </a:p>
          <a:p>
            <a:pPr algn="l">
              <a:lnSpc>
                <a:spcPts val="3359"/>
              </a:lnSpc>
            </a:pPr>
            <a:r>
              <a:rPr lang="en-US" sz="2400">
                <a:solidFill>
                  <a:srgbClr val="2B4B82"/>
                </a:solidFill>
                <a:latin typeface="Josefin Sans"/>
              </a:rPr>
              <a:t>phù hợp với học sinh.</a:t>
            </a:r>
          </a:p>
        </p:txBody>
      </p:sp>
      <p:sp>
        <p:nvSpPr>
          <p:cNvPr name="TextBox 10" id="10"/>
          <p:cNvSpPr txBox="true"/>
          <p:nvPr/>
        </p:nvSpPr>
        <p:spPr>
          <a:xfrm rot="0">
            <a:off x="6988543" y="6220429"/>
            <a:ext cx="4310914" cy="981699"/>
          </a:xfrm>
          <a:prstGeom prst="rect">
            <a:avLst/>
          </a:prstGeom>
        </p:spPr>
        <p:txBody>
          <a:bodyPr anchor="t" rtlCol="false" tIns="0" lIns="0" bIns="0" rIns="0">
            <a:spAutoFit/>
          </a:bodyPr>
          <a:lstStyle/>
          <a:p>
            <a:pPr algn="l">
              <a:lnSpc>
                <a:spcPts val="3920"/>
              </a:lnSpc>
            </a:pPr>
            <a:r>
              <a:rPr lang="en-US" sz="2800">
                <a:solidFill>
                  <a:srgbClr val="2B4B82"/>
                </a:solidFill>
                <a:latin typeface="Josefin Sans Bold"/>
              </a:rPr>
              <a:t>Giúp giáo viên kết nối nhiều hơn với học sinh</a:t>
            </a:r>
          </a:p>
        </p:txBody>
      </p:sp>
      <p:sp>
        <p:nvSpPr>
          <p:cNvPr name="TextBox 11" id="11"/>
          <p:cNvSpPr txBox="true"/>
          <p:nvPr/>
        </p:nvSpPr>
        <p:spPr>
          <a:xfrm rot="0">
            <a:off x="12948386" y="6220429"/>
            <a:ext cx="4310914" cy="981699"/>
          </a:xfrm>
          <a:prstGeom prst="rect">
            <a:avLst/>
          </a:prstGeom>
        </p:spPr>
        <p:txBody>
          <a:bodyPr anchor="t" rtlCol="false" tIns="0" lIns="0" bIns="0" rIns="0">
            <a:spAutoFit/>
          </a:bodyPr>
          <a:lstStyle/>
          <a:p>
            <a:pPr algn="l">
              <a:lnSpc>
                <a:spcPts val="3920"/>
              </a:lnSpc>
            </a:pPr>
            <a:r>
              <a:rPr lang="en-US" sz="2800">
                <a:solidFill>
                  <a:srgbClr val="2B4B82"/>
                </a:solidFill>
                <a:latin typeface="Josefin Sans Bold"/>
              </a:rPr>
              <a:t>Cho phép truy cập nhiều tài nguyên hơn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DAGHaz-VsKA</dc:identifier>
  <dcterms:modified xsi:type="dcterms:W3CDTF">2011-08-01T06:04:30Z</dcterms:modified>
  <cp:revision>1</cp:revision>
</cp:coreProperties>
</file>